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Lst>
  <p:sldSz cx="12192000" cy="6858000"/>
  <p:notesSz cx="6858000" cy="9144000"/>
  <p:embeddedFontLst>
    <p:embeddedFont>
      <p:font typeface="Basic" panose="020B0604020202020204" charset="0"/>
      <p:regular r:id="rId64"/>
    </p:embeddedFont>
    <p:embeddedFont>
      <p:font typeface="Calibri" panose="020F0502020204030204" pitchFamily="34" charset="0"/>
      <p:regular r:id="rId65"/>
      <p:bold r:id="rId66"/>
      <p:italic r:id="rId67"/>
      <p:boldItalic r:id="rId68"/>
    </p:embeddedFont>
    <p:embeddedFont>
      <p:font typeface="Verdana" panose="020B060403050404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gSFZ9Qq1IUBtsmFJLlEorl+boA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066242-7861-4755-AF23-6DE9F03CECC8}">
  <a:tblStyle styleId="{E0066242-7861-4755-AF23-6DE9F03CECC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AE425C-87F3-4E72-A7D9-1D6AAF47B3A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7d8a58cbb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297d8a58cbb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38d5be58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a38d5be58c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97d8a58cbb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297d8a58cbb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38d5be58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g2a38d5be58c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97d8a58cbb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297d8a58cbb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38d5be58c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2a38d5be58c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7d8a58cbb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g297d8a58cbb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38d5be58c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g2a38d5be58c_0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38d5be58c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g2a38d5be58c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97d8a58cb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297d8a58cbb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38d5be5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a38d5be58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97d8a58cbb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297d8a58cbb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38d5be58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g2a38d5be58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38d5be58c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g2a38d5be58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a3ef88b8a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g2a3ef88b8a9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7d8a58cbb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g297d8a58cbb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a3c6eee8e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g2a3c6eee8ea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97d8a58cbb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g297d8a58cbb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a3c6eee8ea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g2a3c6eee8ea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a3c6eee8ea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8" name="Google Shape;528;g2a3c6eee8ea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a3c6eee8ea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4" name="Google Shape;544;g2a3c6eee8ea_0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9840be0a2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29840be0a2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a3c6eee8ea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0" name="Google Shape;560;g2a3c6eee8ea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a3c6eee8e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a3c6eee8ea_0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a38d5be58c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2" name="Google Shape;592;g2a38d5be58c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a38d5be58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g2a38d5be58c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a38d5be58c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g2a38d5be58c_0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a38d5be58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3" name="Google Shape;633;g2a38d5be58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a38d5be58c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8" name="Google Shape;648;g2a38d5be58c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a3c6eee8ea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4" name="Google Shape;664;g2a3c6eee8ea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a38d5be58c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0" name="Google Shape;680;g2a38d5be58c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a38d5be58c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8" name="Google Shape;698;g2a38d5be58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a38d5be58c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6" name="Google Shape;716;g2a38d5be58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a38d5be58c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4" name="Google Shape;734;g2a38d5be58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a38d5be58c_0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2" name="Google Shape;752;g2a38d5be58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a3c6eee8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0" name="Google Shape;770;g2a3c6eee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a3c6eee8e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8" name="Google Shape;788;g2a3c6eee8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a3c6eee8e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6" name="Google Shape;806;g2a3c6eee8e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a3c6eee8e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4" name="Google Shape;824;g2a3c6eee8e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a3c6eee8ea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2" name="Google Shape;842;g2a3c6eee8e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a3c6eee8ea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0" name="Google Shape;860;g2a3c6eee8e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a3ef88b8a9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8" name="Google Shape;878;g2a3ef88b8a9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a3ef88b8a9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3" name="Google Shape;893;g2a3ef88b8a9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a3c6eee8ea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9" name="Google Shape;909;g2a3c6eee8ea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a3c6eee8ea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6" name="Google Shape;926;g2a3c6eee8ea_0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a3c6eee8ea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3" name="Google Shape;943;g2a3c6eee8ea_0_2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a3c6eee8ea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0" name="Google Shape;960;g2a3c6eee8ea_0_2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2a3c6eee8ea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7" name="Google Shape;977;g2a3c6eee8ea_0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a3ef88b8a9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4" name="Google Shape;994;g2a3ef88b8a9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a3c6eee8ea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0" name="Google Shape;1010;g2a3c6eee8ea_0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a3ef88b8a9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5" name="Google Shape;1025;g2a3ef88b8a9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a3ef88b8a9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0" name="Google Shape;1040;g2a3ef88b8a9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7d8a58cb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g297d8a58cb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a3ef88b8a9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5" name="Google Shape;1055;g2a3ef88b8a9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0" name="Google Shape;1070;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97d8a58cbb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g297d8a58cbb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7d8a58cbb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97d8a58cbb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7"/>
          <p:cNvSpPr>
            <a:spLocks noGrp="1"/>
          </p:cNvSpPr>
          <p:nvPr>
            <p:ph type="pic" idx="2"/>
          </p:nvPr>
        </p:nvSpPr>
        <p:spPr>
          <a:xfrm>
            <a:off x="5183188" y="987425"/>
            <a:ext cx="6172200" cy="4873625"/>
          </a:xfrm>
          <a:prstGeom prst="rect">
            <a:avLst/>
          </a:prstGeom>
          <a:noFill/>
          <a:ln>
            <a:noFill/>
          </a:ln>
        </p:spPr>
      </p:sp>
      <p:sp>
        <p:nvSpPr>
          <p:cNvPr id="64" name="Google Shape;64;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5400000">
            <a:off x="11086857" y="36413"/>
            <a:ext cx="694481" cy="621654"/>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
          <p:cNvSpPr txBox="1"/>
          <p:nvPr/>
        </p:nvSpPr>
        <p:spPr>
          <a:xfrm>
            <a:off x="1187669" y="430924"/>
            <a:ext cx="343688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lt1"/>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6" name="Google Shape;86;p1"/>
          <p:cNvSpPr/>
          <p:nvPr/>
        </p:nvSpPr>
        <p:spPr>
          <a:xfrm>
            <a:off x="0" y="-1"/>
            <a:ext cx="3279228" cy="325186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1"/>
          <p:cNvSpPr/>
          <p:nvPr/>
        </p:nvSpPr>
        <p:spPr>
          <a:xfrm rot="10800000">
            <a:off x="8912772" y="3606140"/>
            <a:ext cx="3279228" cy="325186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1"/>
          <p:cNvSpPr txBox="1"/>
          <p:nvPr/>
        </p:nvSpPr>
        <p:spPr>
          <a:xfrm>
            <a:off x="2942900" y="1791652"/>
            <a:ext cx="6418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Verdana"/>
                <a:ea typeface="Verdana"/>
                <a:cs typeface="Verdana"/>
                <a:sym typeface="Verdana"/>
              </a:rPr>
              <a:t>           </a:t>
            </a:r>
            <a:r>
              <a:rPr lang="en-US" sz="4000" b="0" i="0" u="none" strike="noStrike" cap="none">
                <a:solidFill>
                  <a:srgbClr val="262626"/>
                </a:solidFill>
                <a:latin typeface="Basic"/>
                <a:ea typeface="Basic"/>
                <a:cs typeface="Basic"/>
                <a:sym typeface="Basic"/>
              </a:rPr>
              <a:t>CSE - </a:t>
            </a:r>
            <a:r>
              <a:rPr lang="en-US" sz="4000">
                <a:solidFill>
                  <a:srgbClr val="262626"/>
                </a:solidFill>
                <a:latin typeface="Basic"/>
                <a:ea typeface="Basic"/>
                <a:cs typeface="Basic"/>
                <a:sym typeface="Basic"/>
              </a:rPr>
              <a:t>5805</a:t>
            </a:r>
            <a:endParaRPr sz="1400" b="0" i="0" u="none" strike="noStrike" cap="none">
              <a:solidFill>
                <a:srgbClr val="000000"/>
              </a:solidFill>
              <a:latin typeface="Arial"/>
              <a:ea typeface="Arial"/>
              <a:cs typeface="Arial"/>
              <a:sym typeface="Arial"/>
            </a:endParaRPr>
          </a:p>
        </p:txBody>
      </p:sp>
      <p:sp>
        <p:nvSpPr>
          <p:cNvPr id="89" name="Google Shape;89;p1"/>
          <p:cNvSpPr txBox="1"/>
          <p:nvPr/>
        </p:nvSpPr>
        <p:spPr>
          <a:xfrm>
            <a:off x="2942900" y="2706049"/>
            <a:ext cx="6346800" cy="169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Verdana"/>
                <a:ea typeface="Verdana"/>
                <a:cs typeface="Verdana"/>
                <a:sym typeface="Verdana"/>
              </a:rPr>
              <a:t>   </a:t>
            </a:r>
            <a:r>
              <a:rPr lang="en-US" sz="3200">
                <a:solidFill>
                  <a:srgbClr val="262626"/>
                </a:solidFill>
                <a:latin typeface="Basic"/>
                <a:ea typeface="Basic"/>
                <a:cs typeface="Basic"/>
                <a:sym typeface="Basic"/>
              </a:rPr>
              <a:t>Machine Learning I</a:t>
            </a:r>
            <a:endParaRPr sz="3200">
              <a:solidFill>
                <a:srgbClr val="262626"/>
              </a:solidFill>
              <a:latin typeface="Basic"/>
              <a:ea typeface="Basic"/>
              <a:cs typeface="Basic"/>
              <a:sym typeface="Basic"/>
            </a:endParaRPr>
          </a:p>
          <a:p>
            <a:pPr marL="0" marR="0" lvl="0" indent="0" algn="ctr" rtl="0">
              <a:lnSpc>
                <a:spcPct val="100000"/>
              </a:lnSpc>
              <a:spcBef>
                <a:spcPts val="0"/>
              </a:spcBef>
              <a:spcAft>
                <a:spcPts val="0"/>
              </a:spcAft>
              <a:buClr>
                <a:srgbClr val="000000"/>
              </a:buClr>
              <a:buSzPts val="4000"/>
              <a:buFont typeface="Arial"/>
              <a:buNone/>
            </a:pPr>
            <a:r>
              <a:rPr lang="en-US" sz="3200">
                <a:solidFill>
                  <a:srgbClr val="262626"/>
                </a:solidFill>
                <a:latin typeface="Basic"/>
                <a:ea typeface="Basic"/>
                <a:cs typeface="Basic"/>
                <a:sym typeface="Basic"/>
              </a:rPr>
              <a:t>Final Project Presentation</a:t>
            </a:r>
            <a:endParaRPr sz="3200">
              <a:solidFill>
                <a:srgbClr val="262626"/>
              </a:solidFill>
              <a:latin typeface="Basic"/>
              <a:ea typeface="Basic"/>
              <a:cs typeface="Basic"/>
              <a:sym typeface="Basic"/>
            </a:endParaRPr>
          </a:p>
          <a:p>
            <a:pPr marL="0" marR="0" lvl="0" indent="0" algn="r" rtl="0">
              <a:lnSpc>
                <a:spcPct val="100000"/>
              </a:lnSpc>
              <a:spcBef>
                <a:spcPts val="0"/>
              </a:spcBef>
              <a:spcAft>
                <a:spcPts val="0"/>
              </a:spcAft>
              <a:buClr>
                <a:srgbClr val="000000"/>
              </a:buClr>
              <a:buSzPts val="4000"/>
              <a:buFont typeface="Arial"/>
              <a:buNone/>
            </a:pPr>
            <a:r>
              <a:rPr lang="en-US" sz="3200">
                <a:solidFill>
                  <a:srgbClr val="262626"/>
                </a:solidFill>
                <a:latin typeface="Basic"/>
                <a:ea typeface="Basic"/>
                <a:cs typeface="Basic"/>
                <a:sym typeface="Basic"/>
              </a:rPr>
              <a:t>-By Shutonu Mitra</a:t>
            </a:r>
            <a:endParaRPr sz="3200">
              <a:solidFill>
                <a:srgbClr val="262626"/>
              </a:solidFill>
              <a:latin typeface="Basic"/>
              <a:ea typeface="Basic"/>
              <a:cs typeface="Basic"/>
              <a:sym typeface="Bas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97d8a58cbb_0_116"/>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5" name="Google Shape;245;g297d8a58cbb_0_116"/>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46" name="Google Shape;246;g297d8a58cbb_0_116"/>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47" name="Google Shape;247;g297d8a58cbb_0_116"/>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endParaRPr sz="4000">
              <a:latin typeface="Basic"/>
              <a:ea typeface="Basic"/>
              <a:cs typeface="Basic"/>
              <a:sym typeface="Basic"/>
            </a:endParaRPr>
          </a:p>
        </p:txBody>
      </p:sp>
      <p:grpSp>
        <p:nvGrpSpPr>
          <p:cNvPr id="248" name="Google Shape;248;g297d8a58cbb_0_116"/>
          <p:cNvGrpSpPr/>
          <p:nvPr/>
        </p:nvGrpSpPr>
        <p:grpSpPr>
          <a:xfrm>
            <a:off x="10448403" y="6298437"/>
            <a:ext cx="1637373" cy="559563"/>
            <a:chOff x="10446511" y="6298437"/>
            <a:chExt cx="1637373" cy="559563"/>
          </a:xfrm>
        </p:grpSpPr>
        <p:grpSp>
          <p:nvGrpSpPr>
            <p:cNvPr id="249" name="Google Shape;249;g297d8a58cbb_0_116"/>
            <p:cNvGrpSpPr/>
            <p:nvPr/>
          </p:nvGrpSpPr>
          <p:grpSpPr>
            <a:xfrm>
              <a:off x="10446511" y="6298437"/>
              <a:ext cx="1637373" cy="559563"/>
              <a:chOff x="10393959" y="6209098"/>
              <a:chExt cx="1637373" cy="559563"/>
            </a:xfrm>
          </p:grpSpPr>
          <p:pic>
            <p:nvPicPr>
              <p:cNvPr id="250" name="Google Shape;250;g297d8a58cbb_0_11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51" name="Google Shape;251;g297d8a58cbb_0_116"/>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2" name="Google Shape;252;g297d8a58cbb_0_11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253" name="Google Shape;253;g297d8a58cbb_0_11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254" name="Google Shape;254;g297d8a58cbb_0_116"/>
          <p:cNvSpPr txBox="1"/>
          <p:nvPr/>
        </p:nvSpPr>
        <p:spPr>
          <a:xfrm>
            <a:off x="1371600" y="1546187"/>
            <a:ext cx="9448800" cy="9334800"/>
          </a:xfrm>
          <a:prstGeom prst="rect">
            <a:avLst/>
          </a:prstGeom>
          <a:noFill/>
          <a:ln>
            <a:noFill/>
          </a:ln>
        </p:spPr>
        <p:txBody>
          <a:bodyPr spcFirstLastPara="1" wrap="square" lIns="91425" tIns="45700" rIns="91425" bIns="45700" anchor="t" anchorCtr="0">
            <a:spAutoFit/>
          </a:bodyPr>
          <a:lstStyle/>
          <a:p>
            <a:pPr marL="457200" lvl="0" indent="-422275" algn="l" rtl="0">
              <a:lnSpc>
                <a:spcPct val="115000"/>
              </a:lnSpc>
              <a:spcBef>
                <a:spcPts val="1200"/>
              </a:spcBef>
              <a:spcAft>
                <a:spcPts val="0"/>
              </a:spcAft>
              <a:buClr>
                <a:schemeClr val="dk1"/>
              </a:buClr>
              <a:buSzPts val="3050"/>
              <a:buChar char="●"/>
            </a:pPr>
            <a:r>
              <a:rPr lang="en-US" sz="2100">
                <a:solidFill>
                  <a:schemeClr val="dk1"/>
                </a:solidFill>
              </a:rPr>
              <a:t>Discretization &amp; Binarization: One Hot Encoding</a:t>
            </a:r>
            <a:endParaRPr sz="21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r>
              <a:rPr lang="en-US" sz="2400">
                <a:solidFill>
                  <a:schemeClr val="dk1"/>
                </a:solidFill>
                <a:latin typeface="Calibri"/>
                <a:ea typeface="Calibri"/>
                <a:cs typeface="Calibri"/>
                <a:sym typeface="Calibri"/>
              </a:rPr>
              <a:t>To avoid the dummy variable trap, one binary column is dropped for each categorical feature during OHE. </a:t>
            </a:r>
            <a:endParaRPr sz="24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endParaRPr sz="2300">
              <a:solidFill>
                <a:schemeClr val="dk1"/>
              </a:solidFill>
              <a:latin typeface="Calibri"/>
              <a:ea typeface="Calibri"/>
              <a:cs typeface="Calibri"/>
              <a:sym typeface="Calibri"/>
            </a:endParaRPr>
          </a:p>
          <a:p>
            <a:pPr marL="457200" lvl="0" indent="0" algn="l" rtl="0">
              <a:lnSpc>
                <a:spcPct val="107000"/>
              </a:lnSpc>
              <a:spcBef>
                <a:spcPts val="1200"/>
              </a:spcBef>
              <a:spcAft>
                <a:spcPts val="0"/>
              </a:spcAft>
              <a:buNone/>
            </a:pPr>
            <a:endParaRPr sz="22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255" name="Google Shape;255;g297d8a58cbb_0_116"/>
          <p:cNvPicPr preferRelativeResize="0"/>
          <p:nvPr/>
        </p:nvPicPr>
        <p:blipFill>
          <a:blip r:embed="rId5">
            <a:alphaModFix/>
          </a:blip>
          <a:stretch>
            <a:fillRect/>
          </a:stretch>
        </p:blipFill>
        <p:spPr>
          <a:xfrm>
            <a:off x="1555525" y="2371225"/>
            <a:ext cx="8819400" cy="153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a38d5be58c_0_53"/>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 name="Google Shape;261;g2a38d5be58c_0_53"/>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62" name="Google Shape;262;g2a38d5be58c_0_53"/>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63" name="Google Shape;263;g2a38d5be58c_0_53"/>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endParaRPr sz="4000">
              <a:latin typeface="Basic"/>
              <a:ea typeface="Basic"/>
              <a:cs typeface="Basic"/>
              <a:sym typeface="Basic"/>
            </a:endParaRPr>
          </a:p>
        </p:txBody>
      </p:sp>
      <p:grpSp>
        <p:nvGrpSpPr>
          <p:cNvPr id="264" name="Google Shape;264;g2a38d5be58c_0_53"/>
          <p:cNvGrpSpPr/>
          <p:nvPr/>
        </p:nvGrpSpPr>
        <p:grpSpPr>
          <a:xfrm>
            <a:off x="10448403" y="6298437"/>
            <a:ext cx="1637373" cy="559563"/>
            <a:chOff x="10446511" y="6298437"/>
            <a:chExt cx="1637373" cy="559563"/>
          </a:xfrm>
        </p:grpSpPr>
        <p:grpSp>
          <p:nvGrpSpPr>
            <p:cNvPr id="265" name="Google Shape;265;g2a38d5be58c_0_53"/>
            <p:cNvGrpSpPr/>
            <p:nvPr/>
          </p:nvGrpSpPr>
          <p:grpSpPr>
            <a:xfrm>
              <a:off x="10446511" y="6298437"/>
              <a:ext cx="1637373" cy="559563"/>
              <a:chOff x="10393959" y="6209098"/>
              <a:chExt cx="1637373" cy="559563"/>
            </a:xfrm>
          </p:grpSpPr>
          <p:pic>
            <p:nvPicPr>
              <p:cNvPr id="266" name="Google Shape;266;g2a38d5be58c_0_53"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67" name="Google Shape;267;g2a38d5be58c_0_53"/>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 name="Google Shape;268;g2a38d5be58c_0_53"/>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269" name="Google Shape;269;g2a38d5be58c_0_53"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270" name="Google Shape;270;g2a38d5be58c_0_53"/>
          <p:cNvSpPr txBox="1"/>
          <p:nvPr/>
        </p:nvSpPr>
        <p:spPr>
          <a:xfrm>
            <a:off x="1371600" y="1546187"/>
            <a:ext cx="9448800" cy="6754200"/>
          </a:xfrm>
          <a:prstGeom prst="rect">
            <a:avLst/>
          </a:prstGeom>
          <a:noFill/>
          <a:ln>
            <a:noFill/>
          </a:ln>
        </p:spPr>
        <p:txBody>
          <a:bodyPr spcFirstLastPara="1" wrap="square" lIns="91425" tIns="45700" rIns="91425" bIns="45700" anchor="t" anchorCtr="0">
            <a:spAutoFit/>
          </a:bodyPr>
          <a:lstStyle/>
          <a:p>
            <a:pPr marL="457200" lvl="0" indent="-403225" algn="l" rtl="0">
              <a:lnSpc>
                <a:spcPct val="115000"/>
              </a:lnSpc>
              <a:spcBef>
                <a:spcPts val="1200"/>
              </a:spcBef>
              <a:spcAft>
                <a:spcPts val="0"/>
              </a:spcAft>
              <a:buClr>
                <a:schemeClr val="dk1"/>
              </a:buClr>
              <a:buSzPts val="2750"/>
              <a:buChar char="●"/>
            </a:pPr>
            <a:r>
              <a:rPr lang="en-US" sz="2000">
                <a:solidFill>
                  <a:schemeClr val="dk1"/>
                </a:solidFill>
                <a:latin typeface="Calibri"/>
                <a:ea typeface="Calibri"/>
                <a:cs typeface="Calibri"/>
                <a:sym typeface="Calibri"/>
              </a:rPr>
              <a:t>Variable Transformation: Standardization, Normalization, Differencing</a:t>
            </a:r>
            <a:endParaRPr sz="18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457200" lvl="0" indent="0" algn="l" rtl="0">
              <a:lnSpc>
                <a:spcPct val="115000"/>
              </a:lnSpc>
              <a:spcBef>
                <a:spcPts val="1200"/>
              </a:spcBef>
              <a:spcAft>
                <a:spcPts val="0"/>
              </a:spcAft>
              <a:buNone/>
            </a:pPr>
            <a:endParaRPr sz="2100">
              <a:solidFill>
                <a:schemeClr val="dk1"/>
              </a:solidFill>
            </a:endParaRPr>
          </a:p>
          <a:p>
            <a:pPr marL="457200" lvl="0" indent="0" algn="l" rtl="0">
              <a:lnSpc>
                <a:spcPct val="115000"/>
              </a:lnSpc>
              <a:spcBef>
                <a:spcPts val="1200"/>
              </a:spcBef>
              <a:spcAft>
                <a:spcPts val="0"/>
              </a:spcAft>
              <a:buNone/>
            </a:pPr>
            <a:endParaRPr sz="2300">
              <a:solidFill>
                <a:schemeClr val="dk1"/>
              </a:solidFill>
              <a:latin typeface="Calibri"/>
              <a:ea typeface="Calibri"/>
              <a:cs typeface="Calibri"/>
              <a:sym typeface="Calibri"/>
            </a:endParaRPr>
          </a:p>
          <a:p>
            <a:pPr marL="457200" lvl="0" indent="0" algn="l" rtl="0">
              <a:lnSpc>
                <a:spcPct val="107000"/>
              </a:lnSpc>
              <a:spcBef>
                <a:spcPts val="1200"/>
              </a:spcBef>
              <a:spcAft>
                <a:spcPts val="0"/>
              </a:spcAft>
              <a:buNone/>
            </a:pPr>
            <a:endParaRPr sz="22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271" name="Google Shape;271;g2a38d5be58c_0_53"/>
          <p:cNvPicPr preferRelativeResize="0"/>
          <p:nvPr/>
        </p:nvPicPr>
        <p:blipFill rotWithShape="1">
          <a:blip r:embed="rId5">
            <a:alphaModFix/>
          </a:blip>
          <a:srcRect l="-688" t="1864" r="-5232" b="-7785"/>
          <a:stretch/>
        </p:blipFill>
        <p:spPr>
          <a:xfrm>
            <a:off x="569013" y="2242325"/>
            <a:ext cx="11053975" cy="405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97d8a58cbb_0_13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 name="Google Shape;277;g297d8a58cbb_0_13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78" name="Google Shape;278;g297d8a58cbb_0_13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79" name="Google Shape;279;g297d8a58cbb_0_13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endParaRPr sz="4000">
              <a:latin typeface="Basic"/>
              <a:ea typeface="Basic"/>
              <a:cs typeface="Basic"/>
              <a:sym typeface="Basic"/>
            </a:endParaRPr>
          </a:p>
        </p:txBody>
      </p:sp>
      <p:grpSp>
        <p:nvGrpSpPr>
          <p:cNvPr id="280" name="Google Shape;280;g297d8a58cbb_0_131"/>
          <p:cNvGrpSpPr/>
          <p:nvPr/>
        </p:nvGrpSpPr>
        <p:grpSpPr>
          <a:xfrm>
            <a:off x="10448403" y="6298437"/>
            <a:ext cx="1637373" cy="559563"/>
            <a:chOff x="10446511" y="6298437"/>
            <a:chExt cx="1637373" cy="559563"/>
          </a:xfrm>
        </p:grpSpPr>
        <p:grpSp>
          <p:nvGrpSpPr>
            <p:cNvPr id="281" name="Google Shape;281;g297d8a58cbb_0_131"/>
            <p:cNvGrpSpPr/>
            <p:nvPr/>
          </p:nvGrpSpPr>
          <p:grpSpPr>
            <a:xfrm>
              <a:off x="10446511" y="6298437"/>
              <a:ext cx="1637373" cy="559563"/>
              <a:chOff x="10393959" y="6209098"/>
              <a:chExt cx="1637373" cy="559563"/>
            </a:xfrm>
          </p:grpSpPr>
          <p:pic>
            <p:nvPicPr>
              <p:cNvPr id="282" name="Google Shape;282;g297d8a58cbb_0_13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83" name="Google Shape;283;g297d8a58cbb_0_13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g297d8a58cbb_0_13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285" name="Google Shape;285;g297d8a58cbb_0_13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286" name="Google Shape;286;g297d8a58cbb_0_131"/>
          <p:cNvSpPr txBox="1"/>
          <p:nvPr/>
        </p:nvSpPr>
        <p:spPr>
          <a:xfrm>
            <a:off x="1371600" y="1546187"/>
            <a:ext cx="9448800" cy="48033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a:solidFill>
                  <a:schemeClr val="dk1"/>
                </a:solidFill>
              </a:rPr>
              <a:t> </a:t>
            </a:r>
            <a:r>
              <a:rPr lang="en-US" sz="2000">
                <a:solidFill>
                  <a:schemeClr val="dk1"/>
                </a:solidFill>
                <a:latin typeface="Calibri"/>
                <a:ea typeface="Calibri"/>
                <a:cs typeface="Calibri"/>
                <a:sym typeface="Calibri"/>
              </a:rPr>
              <a:t>Sample Covariance Matrix display through heatmap graph</a:t>
            </a:r>
            <a:endParaRPr sz="20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br>
              <a:rPr lang="en-US" sz="2050">
                <a:solidFill>
                  <a:schemeClr val="dk1"/>
                </a:solidFill>
              </a:rPr>
            </a:b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287" name="Google Shape;287;g297d8a58cbb_0_131"/>
          <p:cNvPicPr preferRelativeResize="0"/>
          <p:nvPr/>
        </p:nvPicPr>
        <p:blipFill>
          <a:blip r:embed="rId5">
            <a:alphaModFix/>
          </a:blip>
          <a:stretch>
            <a:fillRect/>
          </a:stretch>
        </p:blipFill>
        <p:spPr>
          <a:xfrm>
            <a:off x="3402800" y="2054700"/>
            <a:ext cx="5204833" cy="48032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a38d5be58c_0_7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3" name="Google Shape;293;g2a38d5be58c_0_7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94" name="Google Shape;294;g2a38d5be58c_0_7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95" name="Google Shape;295;g2a38d5be58c_0_7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&amp; EDA</a:t>
            </a:r>
            <a:endParaRPr sz="4000">
              <a:latin typeface="Basic"/>
              <a:ea typeface="Basic"/>
              <a:cs typeface="Basic"/>
              <a:sym typeface="Basic"/>
            </a:endParaRPr>
          </a:p>
        </p:txBody>
      </p:sp>
      <p:grpSp>
        <p:nvGrpSpPr>
          <p:cNvPr id="296" name="Google Shape;296;g2a38d5be58c_0_71"/>
          <p:cNvGrpSpPr/>
          <p:nvPr/>
        </p:nvGrpSpPr>
        <p:grpSpPr>
          <a:xfrm>
            <a:off x="10448403" y="6298437"/>
            <a:ext cx="1637373" cy="559563"/>
            <a:chOff x="10446511" y="6298437"/>
            <a:chExt cx="1637373" cy="559563"/>
          </a:xfrm>
        </p:grpSpPr>
        <p:grpSp>
          <p:nvGrpSpPr>
            <p:cNvPr id="297" name="Google Shape;297;g2a38d5be58c_0_71"/>
            <p:cNvGrpSpPr/>
            <p:nvPr/>
          </p:nvGrpSpPr>
          <p:grpSpPr>
            <a:xfrm>
              <a:off x="10446511" y="6298437"/>
              <a:ext cx="1637373" cy="559563"/>
              <a:chOff x="10393959" y="6209098"/>
              <a:chExt cx="1637373" cy="559563"/>
            </a:xfrm>
          </p:grpSpPr>
          <p:pic>
            <p:nvPicPr>
              <p:cNvPr id="298" name="Google Shape;298;g2a38d5be58c_0_7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99" name="Google Shape;299;g2a38d5be58c_0_7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0" name="Google Shape;300;g2a38d5be58c_0_7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01" name="Google Shape;301;g2a38d5be58c_0_7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02" name="Google Shape;302;g2a38d5be58c_0_71"/>
          <p:cNvSpPr txBox="1"/>
          <p:nvPr/>
        </p:nvSpPr>
        <p:spPr>
          <a:xfrm>
            <a:off x="647100" y="1295425"/>
            <a:ext cx="10971600" cy="49449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50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'weight' and 'waistline' exhibit a strong </a:t>
            </a:r>
            <a:r>
              <a:rPr lang="en-US" sz="1900" b="1">
                <a:solidFill>
                  <a:schemeClr val="dk1"/>
                </a:solidFill>
                <a:latin typeface="Calibri"/>
                <a:ea typeface="Calibri"/>
                <a:cs typeface="Calibri"/>
                <a:sym typeface="Calibri"/>
              </a:rPr>
              <a:t>positive covariance </a:t>
            </a:r>
            <a:r>
              <a:rPr lang="en-US" sz="1900">
                <a:solidFill>
                  <a:schemeClr val="dk1"/>
                </a:solidFill>
                <a:latin typeface="Calibri"/>
                <a:ea typeface="Calibri"/>
                <a:cs typeface="Calibri"/>
                <a:sym typeface="Calibri"/>
              </a:rPr>
              <a:t>of 0.704, suggesting that as weight increases, the waistline also tends to increase. </a:t>
            </a:r>
            <a:endParaRPr sz="1900">
              <a:solidFill>
                <a:schemeClr val="dk1"/>
              </a:solidFill>
              <a:latin typeface="Calibri"/>
              <a:ea typeface="Calibri"/>
              <a:cs typeface="Calibri"/>
              <a:sym typeface="Calibri"/>
            </a:endParaRPr>
          </a:p>
          <a:p>
            <a:pPr marL="457200" marR="0" lvl="0" indent="-349250" algn="l" rtl="0">
              <a:lnSpc>
                <a:spcPct val="150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height' and 'age' have a </a:t>
            </a:r>
            <a:r>
              <a:rPr lang="en-US" sz="1900" b="1">
                <a:solidFill>
                  <a:schemeClr val="dk1"/>
                </a:solidFill>
                <a:latin typeface="Calibri"/>
                <a:ea typeface="Calibri"/>
                <a:cs typeface="Calibri"/>
                <a:sym typeface="Calibri"/>
              </a:rPr>
              <a:t>negative covariance</a:t>
            </a:r>
            <a:r>
              <a:rPr lang="en-US" sz="1900">
                <a:solidFill>
                  <a:schemeClr val="dk1"/>
                </a:solidFill>
                <a:latin typeface="Calibri"/>
                <a:ea typeface="Calibri"/>
                <a:cs typeface="Calibri"/>
                <a:sym typeface="Calibri"/>
              </a:rPr>
              <a:t> of -0.375, suggesting a tendency for shorter individuals to be older. </a:t>
            </a:r>
            <a:endParaRPr sz="1900">
              <a:solidFill>
                <a:schemeClr val="dk1"/>
              </a:solidFill>
              <a:latin typeface="Calibri"/>
              <a:ea typeface="Calibri"/>
              <a:cs typeface="Calibri"/>
              <a:sym typeface="Calibri"/>
            </a:endParaRPr>
          </a:p>
          <a:p>
            <a:pPr marL="457200" marR="0" lvl="0" indent="-349250" algn="l" rtl="0">
              <a:lnSpc>
                <a:spcPct val="150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'sight_left' and 'sight_right' have </a:t>
            </a:r>
            <a:r>
              <a:rPr lang="en-US" sz="1900" b="1">
                <a:solidFill>
                  <a:schemeClr val="dk1"/>
                </a:solidFill>
                <a:latin typeface="Calibri"/>
                <a:ea typeface="Calibri"/>
                <a:cs typeface="Calibri"/>
                <a:sym typeface="Calibri"/>
              </a:rPr>
              <a:t>low covariance,</a:t>
            </a:r>
            <a:r>
              <a:rPr lang="en-US" sz="1900">
                <a:solidFill>
                  <a:schemeClr val="dk1"/>
                </a:solidFill>
                <a:latin typeface="Calibri"/>
                <a:ea typeface="Calibri"/>
                <a:cs typeface="Calibri"/>
                <a:sym typeface="Calibri"/>
              </a:rPr>
              <a:t> indicating weak correlation. </a:t>
            </a:r>
            <a:endParaRPr sz="1900">
              <a:solidFill>
                <a:schemeClr val="dk1"/>
              </a:solidFill>
              <a:latin typeface="Calibri"/>
              <a:ea typeface="Calibri"/>
              <a:cs typeface="Calibri"/>
              <a:sym typeface="Calibri"/>
            </a:endParaRPr>
          </a:p>
          <a:p>
            <a:pPr marL="457200" marR="0" lvl="0" indent="-349250" algn="l" rtl="0">
              <a:lnSpc>
                <a:spcPct val="150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'DBP' (Diastolic Blood Pressure) and 'SBP' (Systolic Blood Pressure) with a covariance of 0.737, reflecting a positive correlation.</a:t>
            </a:r>
            <a:endParaRPr sz="1900">
              <a:solidFill>
                <a:schemeClr val="dk1"/>
              </a:solidFill>
              <a:latin typeface="Calibri"/>
              <a:ea typeface="Calibri"/>
              <a:cs typeface="Calibri"/>
              <a:sym typeface="Calibri"/>
            </a:endParaRPr>
          </a:p>
          <a:p>
            <a:pPr marL="457200" marR="0" lvl="0" indent="-349250" algn="l" rtl="0">
              <a:lnSpc>
                <a:spcPct val="150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 Features related to cholesterol levels ('tot_chole', 'HDL_chole', 'LDL_chole') show high positive covariances, suggesting </a:t>
            </a:r>
            <a:r>
              <a:rPr lang="en-US" sz="1900" b="1">
                <a:solidFill>
                  <a:schemeClr val="dk1"/>
                </a:solidFill>
                <a:latin typeface="Calibri"/>
                <a:ea typeface="Calibri"/>
                <a:cs typeface="Calibri"/>
                <a:sym typeface="Calibri"/>
              </a:rPr>
              <a:t>multicollinearity</a:t>
            </a:r>
            <a:r>
              <a:rPr lang="en-US" sz="1900">
                <a:solidFill>
                  <a:schemeClr val="dk1"/>
                </a:solidFill>
                <a:latin typeface="Calibri"/>
                <a:ea typeface="Calibri"/>
                <a:cs typeface="Calibri"/>
                <a:sym typeface="Calibri"/>
              </a:rPr>
              <a:t>. This could be a consideration for regression models.</a:t>
            </a:r>
            <a:endParaRPr sz="19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97d8a58cbb_0_14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 name="Google Shape;308;g297d8a58cbb_0_14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09" name="Google Shape;309;g297d8a58cbb_0_14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10" name="Google Shape;310;g297d8a58cbb_0_14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endParaRPr sz="4000">
              <a:latin typeface="Basic"/>
              <a:ea typeface="Basic"/>
              <a:cs typeface="Basic"/>
              <a:sym typeface="Basic"/>
            </a:endParaRPr>
          </a:p>
        </p:txBody>
      </p:sp>
      <p:grpSp>
        <p:nvGrpSpPr>
          <p:cNvPr id="311" name="Google Shape;311;g297d8a58cbb_0_148"/>
          <p:cNvGrpSpPr/>
          <p:nvPr/>
        </p:nvGrpSpPr>
        <p:grpSpPr>
          <a:xfrm>
            <a:off x="10448403" y="6298437"/>
            <a:ext cx="1637373" cy="559563"/>
            <a:chOff x="10446511" y="6298437"/>
            <a:chExt cx="1637373" cy="559563"/>
          </a:xfrm>
        </p:grpSpPr>
        <p:grpSp>
          <p:nvGrpSpPr>
            <p:cNvPr id="312" name="Google Shape;312;g297d8a58cbb_0_148"/>
            <p:cNvGrpSpPr/>
            <p:nvPr/>
          </p:nvGrpSpPr>
          <p:grpSpPr>
            <a:xfrm>
              <a:off x="10446511" y="6298437"/>
              <a:ext cx="1637373" cy="559563"/>
              <a:chOff x="10393959" y="6209098"/>
              <a:chExt cx="1637373" cy="559563"/>
            </a:xfrm>
          </p:grpSpPr>
          <p:pic>
            <p:nvPicPr>
              <p:cNvPr id="313" name="Google Shape;313;g297d8a58cbb_0_14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14" name="Google Shape;314;g297d8a58cbb_0_14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5" name="Google Shape;315;g297d8a58cbb_0_14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16" name="Google Shape;316;g297d8a58cbb_0_14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17" name="Google Shape;317;g297d8a58cbb_0_148"/>
          <p:cNvSpPr txBox="1"/>
          <p:nvPr/>
        </p:nvSpPr>
        <p:spPr>
          <a:xfrm>
            <a:off x="1371600" y="1546187"/>
            <a:ext cx="9448800" cy="48033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dirty="0">
                <a:solidFill>
                  <a:schemeClr val="dk1"/>
                </a:solidFill>
              </a:rPr>
              <a:t> </a:t>
            </a:r>
            <a:r>
              <a:rPr lang="en-US" sz="2000" dirty="0">
                <a:solidFill>
                  <a:schemeClr val="dk1"/>
                </a:solidFill>
                <a:latin typeface="Calibri"/>
                <a:ea typeface="Calibri"/>
                <a:cs typeface="Calibri"/>
                <a:sym typeface="Calibri"/>
              </a:rPr>
              <a:t>Sample Pearson Correlation coefficients</a:t>
            </a:r>
            <a:r>
              <a:rPr lang="en-US" sz="1100"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 Matrix display through heatmap graph</a:t>
            </a:r>
            <a:endParaRPr sz="20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br>
              <a:rPr lang="en-US" sz="2050" dirty="0">
                <a:solidFill>
                  <a:schemeClr val="dk1"/>
                </a:solidFill>
              </a:rPr>
            </a:br>
            <a:endParaRPr sz="2050" dirty="0">
              <a:solidFill>
                <a:schemeClr val="dk1"/>
              </a:solidFill>
            </a:endParaRPr>
          </a:p>
          <a:p>
            <a:pPr marL="457200" lvl="0" indent="0" algn="l" rtl="0">
              <a:lnSpc>
                <a:spcPct val="115000"/>
              </a:lnSpc>
              <a:spcBef>
                <a:spcPts val="1200"/>
              </a:spcBef>
              <a:spcAft>
                <a:spcPts val="0"/>
              </a:spcAft>
              <a:buNone/>
            </a:pPr>
            <a:endParaRPr sz="2050" dirty="0">
              <a:solidFill>
                <a:schemeClr val="dk1"/>
              </a:solidFill>
            </a:endParaRPr>
          </a:p>
          <a:p>
            <a:pPr marL="0" lvl="0" indent="0" algn="l" rtl="0">
              <a:lnSpc>
                <a:spcPct val="150000"/>
              </a:lnSpc>
              <a:spcBef>
                <a:spcPts val="1200"/>
              </a:spcBef>
              <a:spcAft>
                <a:spcPts val="0"/>
              </a:spcAft>
              <a:buNone/>
            </a:pPr>
            <a:endParaRPr sz="2050" dirty="0">
              <a:solidFill>
                <a:schemeClr val="dk1"/>
              </a:solidFill>
            </a:endParaRPr>
          </a:p>
          <a:p>
            <a:pPr marL="914400" lvl="0" indent="0" algn="l" rtl="0">
              <a:lnSpc>
                <a:spcPct val="150000"/>
              </a:lnSpc>
              <a:spcBef>
                <a:spcPts val="0"/>
              </a:spcBef>
              <a:spcAft>
                <a:spcPts val="0"/>
              </a:spcAft>
              <a:buNone/>
            </a:pPr>
            <a:br>
              <a:rPr lang="en-US" sz="2050" dirty="0">
                <a:solidFill>
                  <a:schemeClr val="dk1"/>
                </a:solidFill>
              </a:rPr>
            </a:br>
            <a:endParaRPr sz="2050" dirty="0">
              <a:solidFill>
                <a:schemeClr val="dk1"/>
              </a:solidFill>
            </a:endParaRPr>
          </a:p>
          <a:p>
            <a:pPr marL="914400" lvl="0" indent="0" algn="l" rtl="0">
              <a:lnSpc>
                <a:spcPct val="150000"/>
              </a:lnSpc>
              <a:spcBef>
                <a:spcPts val="0"/>
              </a:spcBef>
              <a:spcAft>
                <a:spcPts val="0"/>
              </a:spcAft>
              <a:buNone/>
            </a:pPr>
            <a:endParaRPr sz="2050" dirty="0">
              <a:solidFill>
                <a:schemeClr val="dk1"/>
              </a:solidFill>
            </a:endParaRPr>
          </a:p>
          <a:p>
            <a:pPr marL="457200" marR="0" lvl="0" indent="0" algn="l" rtl="0">
              <a:lnSpc>
                <a:spcPct val="150000"/>
              </a:lnSpc>
              <a:spcBef>
                <a:spcPts val="0"/>
              </a:spcBef>
              <a:spcAft>
                <a:spcPts val="0"/>
              </a:spcAft>
              <a:buNone/>
            </a:pPr>
            <a:endParaRPr sz="2550" dirty="0">
              <a:solidFill>
                <a:schemeClr val="dk1"/>
              </a:solidFill>
            </a:endParaRPr>
          </a:p>
          <a:p>
            <a:pPr marL="457200" marR="0" lvl="0" indent="0" algn="l" rtl="0">
              <a:lnSpc>
                <a:spcPct val="150000"/>
              </a:lnSpc>
              <a:spcBef>
                <a:spcPts val="0"/>
              </a:spcBef>
              <a:spcAft>
                <a:spcPts val="0"/>
              </a:spcAft>
              <a:buNone/>
            </a:pPr>
            <a:endParaRPr sz="2050" dirty="0">
              <a:solidFill>
                <a:schemeClr val="dk1"/>
              </a:solidFill>
            </a:endParaRPr>
          </a:p>
        </p:txBody>
      </p:sp>
      <p:pic>
        <p:nvPicPr>
          <p:cNvPr id="318" name="Google Shape;318;g297d8a58cbb_0_148"/>
          <p:cNvPicPr preferRelativeResize="0"/>
          <p:nvPr/>
        </p:nvPicPr>
        <p:blipFill>
          <a:blip r:embed="rId5">
            <a:alphaModFix/>
          </a:blip>
          <a:stretch>
            <a:fillRect/>
          </a:stretch>
        </p:blipFill>
        <p:spPr>
          <a:xfrm>
            <a:off x="3487918" y="2158738"/>
            <a:ext cx="4681094" cy="4253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38d5be58c_0_8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 name="Google Shape;324;g2a38d5be58c_0_8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25" name="Google Shape;325;g2a38d5be58c_0_8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26" name="Google Shape;326;g2a38d5be58c_0_8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&amp; EDA</a:t>
            </a:r>
            <a:endParaRPr sz="4000">
              <a:latin typeface="Basic"/>
              <a:ea typeface="Basic"/>
              <a:cs typeface="Basic"/>
              <a:sym typeface="Basic"/>
            </a:endParaRPr>
          </a:p>
        </p:txBody>
      </p:sp>
      <p:grpSp>
        <p:nvGrpSpPr>
          <p:cNvPr id="327" name="Google Shape;327;g2a38d5be58c_0_87"/>
          <p:cNvGrpSpPr/>
          <p:nvPr/>
        </p:nvGrpSpPr>
        <p:grpSpPr>
          <a:xfrm>
            <a:off x="10448403" y="6298437"/>
            <a:ext cx="1637373" cy="559563"/>
            <a:chOff x="10446511" y="6298437"/>
            <a:chExt cx="1637373" cy="559563"/>
          </a:xfrm>
        </p:grpSpPr>
        <p:grpSp>
          <p:nvGrpSpPr>
            <p:cNvPr id="328" name="Google Shape;328;g2a38d5be58c_0_87"/>
            <p:cNvGrpSpPr/>
            <p:nvPr/>
          </p:nvGrpSpPr>
          <p:grpSpPr>
            <a:xfrm>
              <a:off x="10446511" y="6298437"/>
              <a:ext cx="1637373" cy="559563"/>
              <a:chOff x="10393959" y="6209098"/>
              <a:chExt cx="1637373" cy="559563"/>
            </a:xfrm>
          </p:grpSpPr>
          <p:pic>
            <p:nvPicPr>
              <p:cNvPr id="329" name="Google Shape;329;g2a38d5be58c_0_8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30" name="Google Shape;330;g2a38d5be58c_0_8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1" name="Google Shape;331;g2a38d5be58c_0_8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32" name="Google Shape;332;g2a38d5be58c_0_8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33" name="Google Shape;333;g2a38d5be58c_0_87"/>
          <p:cNvSpPr txBox="1"/>
          <p:nvPr/>
        </p:nvSpPr>
        <p:spPr>
          <a:xfrm>
            <a:off x="647100" y="1295425"/>
            <a:ext cx="11343000" cy="6262500"/>
          </a:xfrm>
          <a:prstGeom prst="rect">
            <a:avLst/>
          </a:prstGeom>
          <a:noFill/>
          <a:ln>
            <a:noFill/>
          </a:ln>
        </p:spPr>
        <p:txBody>
          <a:bodyPr spcFirstLastPara="1" wrap="square" lIns="91425" tIns="45700" rIns="91425" bIns="45700" anchor="t" anchorCtr="0">
            <a:spAutoFit/>
          </a:bodyPr>
          <a:lstStyle/>
          <a:p>
            <a:pPr marL="914400" lvl="0" indent="-304800" algn="l" rtl="0">
              <a:lnSpc>
                <a:spcPct val="115000"/>
              </a:lnSpc>
              <a:spcBef>
                <a:spcPts val="1200"/>
              </a:spcBef>
              <a:spcAft>
                <a:spcPts val="0"/>
              </a:spcAft>
              <a:buClr>
                <a:schemeClr val="dk1"/>
              </a:buClr>
              <a:buSzPts val="1200"/>
              <a:buChar char="●"/>
            </a:pPr>
            <a:r>
              <a:rPr lang="en-US" sz="1200" b="1">
                <a:solidFill>
                  <a:schemeClr val="dk1"/>
                </a:solidFill>
              </a:rPr>
              <a:t>Age-related Insights: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Negative correlation with height (-0.38) and positive correlation with weight (0.22), waistline (0.10), and SBP (0.22).</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Body Measurements: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Strong positive correlation between height and weight (0.66).</a:t>
            </a:r>
            <a:endParaRPr sz="1200">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Strong positive correlations between weight and waistline (0.70)..</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Blood Pressure:</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Strong positive correlation between SBP and DBP (0.74).</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Cholesterol Levels: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Positive correlations among cholesterol levels (tot_chole, HDL_chole, LDL_chole, triglycerides).</a:t>
            </a:r>
            <a:endParaRPr sz="1200">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Negative correlation of HDL_chole with weight and waistline.</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Vision:</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Positive correlation between sight_left and sight_right (0.37).</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Gender-related Insights: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Strong negative correlation between height and 'sex_1' (-0.69), indicating shorter females.</a:t>
            </a:r>
            <a:endParaRPr sz="1200">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'sex_1' negatively correlated with weight and waistline, suggesting females have lower weights and smaller waistlines.</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Liver-related Insights:</a:t>
            </a:r>
            <a:endParaRPr sz="1200">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Positive correlation between SGOT_AST and SGOT_ALT, suggesting a correlation in these blood enzyme levels.</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Urine Protein Levels: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Weak positive correlations between urine protein levels (urine_protein_2.0 to urine_protein_6.0), suggesting potential associations.</a:t>
            </a:r>
            <a:endParaRPr sz="1200">
              <a:solidFill>
                <a:schemeClr val="dk1"/>
              </a:solidFill>
            </a:endParaRPr>
          </a:p>
          <a:p>
            <a:pPr marL="914400" lvl="0" indent="-304800" algn="l" rtl="0">
              <a:lnSpc>
                <a:spcPct val="115000"/>
              </a:lnSpc>
              <a:spcBef>
                <a:spcPts val="0"/>
              </a:spcBef>
              <a:spcAft>
                <a:spcPts val="0"/>
              </a:spcAft>
              <a:buClr>
                <a:schemeClr val="dk1"/>
              </a:buClr>
              <a:buSzPts val="1200"/>
              <a:buChar char="●"/>
            </a:pPr>
            <a:r>
              <a:rPr lang="en-US" sz="1200" b="1">
                <a:solidFill>
                  <a:schemeClr val="dk1"/>
                </a:solidFill>
              </a:rPr>
              <a:t>Other Insights:</a:t>
            </a:r>
            <a:endParaRPr sz="1200" b="1">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Hemoglobin has a strong positive correlation with height (0.49) and negative correlation with 'sex_1', indicating potential gender differences.</a:t>
            </a:r>
            <a:endParaRPr sz="1200">
              <a:solidFill>
                <a:schemeClr val="dk1"/>
              </a:solidFill>
            </a:endParaRPr>
          </a:p>
          <a:p>
            <a:pPr marL="1371600" lvl="1" indent="-304800" algn="l" rtl="0">
              <a:lnSpc>
                <a:spcPct val="115000"/>
              </a:lnSpc>
              <a:spcBef>
                <a:spcPts val="0"/>
              </a:spcBef>
              <a:spcAft>
                <a:spcPts val="0"/>
              </a:spcAft>
              <a:buClr>
                <a:schemeClr val="dk1"/>
              </a:buClr>
              <a:buSzPts val="1200"/>
              <a:buChar char="○"/>
            </a:pPr>
            <a:r>
              <a:rPr lang="en-US" sz="1200">
                <a:solidFill>
                  <a:schemeClr val="dk1"/>
                </a:solidFill>
              </a:rPr>
              <a:t>Serum creatinine shows positive correlations with various body measurements.</a:t>
            </a:r>
            <a:endParaRPr sz="1200">
              <a:solidFill>
                <a:schemeClr val="dk1"/>
              </a:solidFill>
            </a:endParaRPr>
          </a:p>
          <a:p>
            <a:pPr marL="914400" marR="0" lvl="0" indent="0" algn="l" rtl="0">
              <a:lnSpc>
                <a:spcPct val="150000"/>
              </a:lnSpc>
              <a:spcBef>
                <a:spcPts val="1200"/>
              </a:spcBef>
              <a:spcAft>
                <a:spcPts val="0"/>
              </a:spcAft>
              <a:buNone/>
            </a:pPr>
            <a:endParaRPr sz="19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97d8a58cbb_0_65"/>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9" name="Google Shape;339;g297d8a58cbb_0_65"/>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40" name="Google Shape;340;g297d8a58cbb_0_65"/>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41" name="Google Shape;341;g297d8a58cbb_0_65"/>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&amp; EDA</a:t>
            </a:r>
            <a:endParaRPr sz="4000">
              <a:latin typeface="Basic"/>
              <a:ea typeface="Basic"/>
              <a:cs typeface="Basic"/>
              <a:sym typeface="Basic"/>
            </a:endParaRPr>
          </a:p>
        </p:txBody>
      </p:sp>
      <p:grpSp>
        <p:nvGrpSpPr>
          <p:cNvPr id="342" name="Google Shape;342;g297d8a58cbb_0_65"/>
          <p:cNvGrpSpPr/>
          <p:nvPr/>
        </p:nvGrpSpPr>
        <p:grpSpPr>
          <a:xfrm>
            <a:off x="10448403" y="6298437"/>
            <a:ext cx="1637373" cy="559563"/>
            <a:chOff x="10446511" y="6298437"/>
            <a:chExt cx="1637373" cy="559563"/>
          </a:xfrm>
        </p:grpSpPr>
        <p:grpSp>
          <p:nvGrpSpPr>
            <p:cNvPr id="343" name="Google Shape;343;g297d8a58cbb_0_65"/>
            <p:cNvGrpSpPr/>
            <p:nvPr/>
          </p:nvGrpSpPr>
          <p:grpSpPr>
            <a:xfrm>
              <a:off x="10446511" y="6298437"/>
              <a:ext cx="1637373" cy="559563"/>
              <a:chOff x="10393959" y="6209098"/>
              <a:chExt cx="1637373" cy="559563"/>
            </a:xfrm>
          </p:grpSpPr>
          <p:pic>
            <p:nvPicPr>
              <p:cNvPr id="344" name="Google Shape;344;g297d8a58cbb_0_6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45" name="Google Shape;345;g297d8a58cbb_0_65"/>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 name="Google Shape;346;g297d8a58cbb_0_6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47" name="Google Shape;347;g297d8a58cbb_0_6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48" name="Google Shape;348;g297d8a58cbb_0_65"/>
          <p:cNvSpPr txBox="1"/>
          <p:nvPr/>
        </p:nvSpPr>
        <p:spPr>
          <a:xfrm>
            <a:off x="1371600" y="1546187"/>
            <a:ext cx="9448800" cy="49857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b="1">
                <a:solidFill>
                  <a:schemeClr val="dk1"/>
                </a:solidFill>
              </a:rPr>
              <a:t> Dimensionality reduction/feature selection:</a:t>
            </a:r>
            <a:br>
              <a:rPr lang="en-US" sz="2050" b="1">
                <a:solidFill>
                  <a:schemeClr val="dk1"/>
                </a:solidFill>
              </a:rPr>
            </a:br>
            <a:r>
              <a:rPr lang="en-US" sz="2000">
                <a:solidFill>
                  <a:schemeClr val="dk1"/>
                </a:solidFill>
              </a:rPr>
              <a:t>Principal Component Analysis:</a:t>
            </a:r>
            <a:br>
              <a:rPr lang="en-US" sz="2000">
                <a:solidFill>
                  <a:schemeClr val="dk1"/>
                </a:solidFill>
              </a:rPr>
            </a:br>
            <a:r>
              <a:rPr lang="en-US" sz="2000">
                <a:solidFill>
                  <a:schemeClr val="dk1"/>
                </a:solidFill>
              </a:rPr>
              <a:t>Number of features are needed that explain more than 90% of the dependent variance: 13</a:t>
            </a:r>
            <a:endParaRPr sz="200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349" name="Google Shape;349;g297d8a58cbb_0_65"/>
          <p:cNvPicPr preferRelativeResize="0"/>
          <p:nvPr/>
        </p:nvPicPr>
        <p:blipFill>
          <a:blip r:embed="rId5">
            <a:alphaModFix/>
          </a:blip>
          <a:stretch>
            <a:fillRect/>
          </a:stretch>
        </p:blipFill>
        <p:spPr>
          <a:xfrm>
            <a:off x="3174675" y="3075375"/>
            <a:ext cx="5043499" cy="3782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a38d5be58c_0_104"/>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 name="Google Shape;355;g2a38d5be58c_0_104"/>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56" name="Google Shape;356;g2a38d5be58c_0_104"/>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57" name="Google Shape;357;g2a38d5be58c_0_104"/>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t>
            </a:r>
            <a:r>
              <a:rPr lang="en-US" sz="4000">
                <a:solidFill>
                  <a:schemeClr val="dk1"/>
                </a:solidFill>
                <a:latin typeface="Basic"/>
                <a:ea typeface="Basic"/>
                <a:cs typeface="Basic"/>
                <a:sym typeface="Basic"/>
              </a:rPr>
              <a:t>&amp; EDA</a:t>
            </a:r>
            <a:endParaRPr sz="4000">
              <a:latin typeface="Basic"/>
              <a:ea typeface="Basic"/>
              <a:cs typeface="Basic"/>
              <a:sym typeface="Basic"/>
            </a:endParaRPr>
          </a:p>
        </p:txBody>
      </p:sp>
      <p:grpSp>
        <p:nvGrpSpPr>
          <p:cNvPr id="358" name="Google Shape;358;g2a38d5be58c_0_104"/>
          <p:cNvGrpSpPr/>
          <p:nvPr/>
        </p:nvGrpSpPr>
        <p:grpSpPr>
          <a:xfrm>
            <a:off x="10448403" y="6298437"/>
            <a:ext cx="1637373" cy="559563"/>
            <a:chOff x="10446511" y="6298437"/>
            <a:chExt cx="1637373" cy="559563"/>
          </a:xfrm>
        </p:grpSpPr>
        <p:grpSp>
          <p:nvGrpSpPr>
            <p:cNvPr id="359" name="Google Shape;359;g2a38d5be58c_0_104"/>
            <p:cNvGrpSpPr/>
            <p:nvPr/>
          </p:nvGrpSpPr>
          <p:grpSpPr>
            <a:xfrm>
              <a:off x="10446511" y="6298437"/>
              <a:ext cx="1637373" cy="559563"/>
              <a:chOff x="10393959" y="6209098"/>
              <a:chExt cx="1637373" cy="559563"/>
            </a:xfrm>
          </p:grpSpPr>
          <p:pic>
            <p:nvPicPr>
              <p:cNvPr id="360" name="Google Shape;360;g2a38d5be58c_0_104"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61" name="Google Shape;361;g2a38d5be58c_0_104"/>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2" name="Google Shape;362;g2a38d5be58c_0_104"/>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63" name="Google Shape;363;g2a38d5be58c_0_104"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64" name="Google Shape;364;g2a38d5be58c_0_104"/>
          <p:cNvSpPr txBox="1"/>
          <p:nvPr/>
        </p:nvSpPr>
        <p:spPr>
          <a:xfrm>
            <a:off x="1371600" y="1546187"/>
            <a:ext cx="9448800" cy="45960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a:solidFill>
                  <a:schemeClr val="dk1"/>
                </a:solidFill>
              </a:rPr>
              <a:t> </a:t>
            </a:r>
            <a:r>
              <a:rPr lang="en-US" sz="2050" b="1">
                <a:solidFill>
                  <a:schemeClr val="dk1"/>
                </a:solidFill>
              </a:rPr>
              <a:t>Dimensionality reduction/feature selection:</a:t>
            </a:r>
            <a:br>
              <a:rPr lang="en-US" sz="2050">
                <a:solidFill>
                  <a:schemeClr val="dk1"/>
                </a:solidFill>
              </a:rPr>
            </a:br>
            <a:r>
              <a:rPr lang="en-US" sz="2000">
                <a:solidFill>
                  <a:schemeClr val="dk1"/>
                </a:solidFill>
                <a:latin typeface="Calibri"/>
                <a:ea typeface="Calibri"/>
                <a:cs typeface="Calibri"/>
                <a:sym typeface="Calibri"/>
              </a:rPr>
              <a:t>Singular Value Decomposition : n_component selection</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365" name="Google Shape;365;g2a38d5be58c_0_104"/>
          <p:cNvPicPr preferRelativeResize="0"/>
          <p:nvPr/>
        </p:nvPicPr>
        <p:blipFill>
          <a:blip r:embed="rId5">
            <a:alphaModFix/>
          </a:blip>
          <a:stretch>
            <a:fillRect/>
          </a:stretch>
        </p:blipFill>
        <p:spPr>
          <a:xfrm>
            <a:off x="372000" y="2363150"/>
            <a:ext cx="10917975" cy="3779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a38d5be58c_0_12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1" name="Google Shape;371;g2a38d5be58c_0_12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72" name="Google Shape;372;g2a38d5be58c_0_12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73" name="Google Shape;373;g2a38d5be58c_0_12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374" name="Google Shape;374;g2a38d5be58c_0_121"/>
          <p:cNvGrpSpPr/>
          <p:nvPr/>
        </p:nvGrpSpPr>
        <p:grpSpPr>
          <a:xfrm>
            <a:off x="10448403" y="6298437"/>
            <a:ext cx="1637373" cy="559563"/>
            <a:chOff x="10446511" y="6298437"/>
            <a:chExt cx="1637373" cy="559563"/>
          </a:xfrm>
        </p:grpSpPr>
        <p:grpSp>
          <p:nvGrpSpPr>
            <p:cNvPr id="375" name="Google Shape;375;g2a38d5be58c_0_121"/>
            <p:cNvGrpSpPr/>
            <p:nvPr/>
          </p:nvGrpSpPr>
          <p:grpSpPr>
            <a:xfrm>
              <a:off x="10446511" y="6298437"/>
              <a:ext cx="1637373" cy="559563"/>
              <a:chOff x="10393959" y="6209098"/>
              <a:chExt cx="1637373" cy="559563"/>
            </a:xfrm>
          </p:grpSpPr>
          <p:pic>
            <p:nvPicPr>
              <p:cNvPr id="376" name="Google Shape;376;g2a38d5be58c_0_12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77" name="Google Shape;377;g2a38d5be58c_0_12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8" name="Google Shape;378;g2a38d5be58c_0_12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79" name="Google Shape;379;g2a38d5be58c_0_12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80" name="Google Shape;380;g2a38d5be58c_0_121"/>
          <p:cNvSpPr txBox="1"/>
          <p:nvPr/>
        </p:nvSpPr>
        <p:spPr>
          <a:xfrm>
            <a:off x="1371600" y="1546187"/>
            <a:ext cx="9448800" cy="45960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a:solidFill>
                  <a:schemeClr val="dk1"/>
                </a:solidFill>
              </a:rPr>
              <a:t> </a:t>
            </a:r>
            <a:r>
              <a:rPr lang="en-US" sz="2050" b="1">
                <a:solidFill>
                  <a:schemeClr val="dk1"/>
                </a:solidFill>
              </a:rPr>
              <a:t>Dimensionality reduction/feature selection:</a:t>
            </a:r>
            <a:br>
              <a:rPr lang="en-US" sz="2050">
                <a:solidFill>
                  <a:schemeClr val="dk1"/>
                </a:solidFill>
              </a:rPr>
            </a:br>
            <a:r>
              <a:rPr lang="en-US" sz="2000">
                <a:solidFill>
                  <a:schemeClr val="dk1"/>
                </a:solidFill>
                <a:latin typeface="Calibri"/>
                <a:ea typeface="Calibri"/>
                <a:cs typeface="Calibri"/>
                <a:sym typeface="Calibri"/>
              </a:rPr>
              <a:t>Singular Value Decomposition : n_component=18</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381" name="Google Shape;381;g2a38d5be58c_0_121"/>
          <p:cNvPicPr preferRelativeResize="0"/>
          <p:nvPr/>
        </p:nvPicPr>
        <p:blipFill rotWithShape="1">
          <a:blip r:embed="rId5">
            <a:alphaModFix/>
          </a:blip>
          <a:srcRect l="-1210" t="4500" r="1209" b="-4500"/>
          <a:stretch/>
        </p:blipFill>
        <p:spPr>
          <a:xfrm>
            <a:off x="3572200" y="2503675"/>
            <a:ext cx="5927702" cy="44457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97d8a58cbb_0_99"/>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7" name="Google Shape;387;g297d8a58cbb_0_99"/>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388" name="Google Shape;388;g297d8a58cbb_0_99"/>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389" name="Google Shape;389;g297d8a58cbb_0_99"/>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390" name="Google Shape;390;g297d8a58cbb_0_99"/>
          <p:cNvGrpSpPr/>
          <p:nvPr/>
        </p:nvGrpSpPr>
        <p:grpSpPr>
          <a:xfrm>
            <a:off x="10448403" y="6298437"/>
            <a:ext cx="1637373" cy="559563"/>
            <a:chOff x="10446511" y="6298437"/>
            <a:chExt cx="1637373" cy="559563"/>
          </a:xfrm>
        </p:grpSpPr>
        <p:grpSp>
          <p:nvGrpSpPr>
            <p:cNvPr id="391" name="Google Shape;391;g297d8a58cbb_0_99"/>
            <p:cNvGrpSpPr/>
            <p:nvPr/>
          </p:nvGrpSpPr>
          <p:grpSpPr>
            <a:xfrm>
              <a:off x="10446511" y="6298437"/>
              <a:ext cx="1637373" cy="559563"/>
              <a:chOff x="10393959" y="6209098"/>
              <a:chExt cx="1637373" cy="559563"/>
            </a:xfrm>
          </p:grpSpPr>
          <p:pic>
            <p:nvPicPr>
              <p:cNvPr id="392" name="Google Shape;392;g297d8a58cbb_0_99"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393" name="Google Shape;393;g297d8a58cbb_0_99"/>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 name="Google Shape;394;g297d8a58cbb_0_99"/>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395" name="Google Shape;395;g297d8a58cbb_0_99"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396" name="Google Shape;396;g297d8a58cbb_0_99"/>
          <p:cNvSpPr txBox="1"/>
          <p:nvPr/>
        </p:nvSpPr>
        <p:spPr>
          <a:xfrm>
            <a:off x="1371600" y="1546187"/>
            <a:ext cx="9448800" cy="46491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a:solidFill>
                  <a:schemeClr val="dk1"/>
                </a:solidFill>
              </a:rPr>
              <a:t> Dimensionality reduction/feature selection:</a:t>
            </a:r>
            <a:br>
              <a:rPr lang="en-US" sz="2050">
                <a:solidFill>
                  <a:schemeClr val="dk1"/>
                </a:solidFill>
              </a:rPr>
            </a:br>
            <a:r>
              <a:rPr lang="en-US" sz="2050">
                <a:solidFill>
                  <a:schemeClr val="dk1"/>
                </a:solidFill>
              </a:rPr>
              <a:t>Random Forest Feature Importance Analysis : threshold=0.01</a:t>
            </a:r>
            <a:br>
              <a:rPr lang="en-US" sz="2050">
                <a:solidFill>
                  <a:schemeClr val="dk1"/>
                </a:solidFill>
              </a:rPr>
            </a:b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397" name="Google Shape;397;g297d8a58cbb_0_99"/>
          <p:cNvPicPr preferRelativeResize="0"/>
          <p:nvPr/>
        </p:nvPicPr>
        <p:blipFill>
          <a:blip r:embed="rId5">
            <a:alphaModFix/>
          </a:blip>
          <a:stretch>
            <a:fillRect/>
          </a:stretch>
        </p:blipFill>
        <p:spPr>
          <a:xfrm>
            <a:off x="3227150" y="2560575"/>
            <a:ext cx="6549821" cy="3930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a38d5be58c_0_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g2a38d5be58c_0_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lt1"/>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6" name="Google Shape;96;g2a38d5be58c_0_0"/>
          <p:cNvSpPr/>
          <p:nvPr/>
        </p:nvSpPr>
        <p:spPr>
          <a:xfrm>
            <a:off x="0" y="-1"/>
            <a:ext cx="3279300" cy="325200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g2a38d5be58c_0_0"/>
          <p:cNvSpPr/>
          <p:nvPr/>
        </p:nvSpPr>
        <p:spPr>
          <a:xfrm rot="10800000">
            <a:off x="8912700" y="3606000"/>
            <a:ext cx="3279300" cy="325200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g2a38d5be58c_0_0"/>
          <p:cNvSpPr/>
          <p:nvPr/>
        </p:nvSpPr>
        <p:spPr>
          <a:xfrm flipH="1">
            <a:off x="4477375" y="297250"/>
            <a:ext cx="28113" cy="6263500"/>
          </a:xfrm>
          <a:prstGeom prst="flowChartProcess">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9" name="Google Shape;99;g2a38d5be58c_0_0"/>
          <p:cNvSpPr txBox="1"/>
          <p:nvPr/>
        </p:nvSpPr>
        <p:spPr>
          <a:xfrm>
            <a:off x="988700" y="2506025"/>
            <a:ext cx="3943200" cy="12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400" b="1">
                <a:solidFill>
                  <a:schemeClr val="dk1"/>
                </a:solidFill>
                <a:latin typeface="Calibri"/>
                <a:ea typeface="Calibri"/>
                <a:cs typeface="Calibri"/>
                <a:sym typeface="Calibri"/>
              </a:rPr>
              <a:t>Outline</a:t>
            </a:r>
            <a:endParaRPr sz="6400" b="1">
              <a:solidFill>
                <a:schemeClr val="dk1"/>
              </a:solidFill>
              <a:latin typeface="Calibri"/>
              <a:ea typeface="Calibri"/>
              <a:cs typeface="Calibri"/>
              <a:sym typeface="Calibri"/>
            </a:endParaRPr>
          </a:p>
        </p:txBody>
      </p:sp>
      <p:sp>
        <p:nvSpPr>
          <p:cNvPr id="100" name="Google Shape;100;g2a38d5be58c_0_0"/>
          <p:cNvSpPr txBox="1"/>
          <p:nvPr/>
        </p:nvSpPr>
        <p:spPr>
          <a:xfrm>
            <a:off x="5003475" y="2091700"/>
            <a:ext cx="6329400" cy="25860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1"/>
              </a:buClr>
              <a:buSzPts val="2900"/>
              <a:buFont typeface="Calibri"/>
              <a:buChar char="➢"/>
            </a:pPr>
            <a:r>
              <a:rPr lang="en-US" sz="3100">
                <a:solidFill>
                  <a:schemeClr val="dk1"/>
                </a:solidFill>
                <a:latin typeface="Calibri"/>
                <a:ea typeface="Calibri"/>
                <a:cs typeface="Calibri"/>
                <a:sym typeface="Calibri"/>
              </a:rPr>
              <a:t>Phase 1: Data Preprocessing &amp; EDA</a:t>
            </a:r>
            <a:endParaRPr sz="3100">
              <a:solidFill>
                <a:schemeClr val="dk1"/>
              </a:solidFill>
              <a:latin typeface="Calibri"/>
              <a:ea typeface="Calibri"/>
              <a:cs typeface="Calibri"/>
              <a:sym typeface="Calibri"/>
            </a:endParaRPr>
          </a:p>
          <a:p>
            <a:pPr marL="457200" lvl="0" indent="-425450" algn="l" rtl="0">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Phase 2: Regression Analysis</a:t>
            </a:r>
            <a:endParaRPr sz="3100">
              <a:solidFill>
                <a:schemeClr val="dk1"/>
              </a:solidFill>
              <a:latin typeface="Calibri"/>
              <a:ea typeface="Calibri"/>
              <a:cs typeface="Calibri"/>
              <a:sym typeface="Calibri"/>
            </a:endParaRPr>
          </a:p>
          <a:p>
            <a:pPr marL="457200" lvl="0" indent="-425450" algn="l" rtl="0">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Phase 3: Classification</a:t>
            </a:r>
            <a:endParaRPr sz="3100">
              <a:solidFill>
                <a:schemeClr val="dk1"/>
              </a:solidFill>
              <a:latin typeface="Calibri"/>
              <a:ea typeface="Calibri"/>
              <a:cs typeface="Calibri"/>
              <a:sym typeface="Calibri"/>
            </a:endParaRPr>
          </a:p>
          <a:p>
            <a:pPr marL="457200" lvl="0" indent="-425450" algn="l" rtl="0">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Phase 4: Clustering</a:t>
            </a:r>
            <a:endParaRPr sz="31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97d8a58cbb_0_83"/>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 name="Google Shape;403;g297d8a58cbb_0_83"/>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04" name="Google Shape;404;g297d8a58cbb_0_83"/>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05" name="Google Shape;405;g297d8a58cbb_0_83"/>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406" name="Google Shape;406;g297d8a58cbb_0_83"/>
          <p:cNvGrpSpPr/>
          <p:nvPr/>
        </p:nvGrpSpPr>
        <p:grpSpPr>
          <a:xfrm>
            <a:off x="10448403" y="6298437"/>
            <a:ext cx="1637373" cy="559563"/>
            <a:chOff x="10446511" y="6298437"/>
            <a:chExt cx="1637373" cy="559563"/>
          </a:xfrm>
        </p:grpSpPr>
        <p:grpSp>
          <p:nvGrpSpPr>
            <p:cNvPr id="407" name="Google Shape;407;g297d8a58cbb_0_83"/>
            <p:cNvGrpSpPr/>
            <p:nvPr/>
          </p:nvGrpSpPr>
          <p:grpSpPr>
            <a:xfrm>
              <a:off x="10446511" y="6298437"/>
              <a:ext cx="1637373" cy="559563"/>
              <a:chOff x="10393959" y="6209098"/>
              <a:chExt cx="1637373" cy="559563"/>
            </a:xfrm>
          </p:grpSpPr>
          <p:pic>
            <p:nvPicPr>
              <p:cNvPr id="408" name="Google Shape;408;g297d8a58cbb_0_83"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09" name="Google Shape;409;g297d8a58cbb_0_83"/>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0" name="Google Shape;410;g297d8a58cbb_0_83"/>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11" name="Google Shape;411;g297d8a58cbb_0_83"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12" name="Google Shape;412;g297d8a58cbb_0_83"/>
          <p:cNvSpPr txBox="1"/>
          <p:nvPr/>
        </p:nvSpPr>
        <p:spPr>
          <a:xfrm>
            <a:off x="1371600" y="1546187"/>
            <a:ext cx="9448800" cy="88839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b="1">
                <a:solidFill>
                  <a:schemeClr val="dk1"/>
                </a:solidFill>
              </a:rPr>
              <a:t> Dimensionality reduction/feature selection:</a:t>
            </a:r>
            <a:br>
              <a:rPr lang="en-US" sz="2050" b="1">
                <a:solidFill>
                  <a:schemeClr val="dk1"/>
                </a:solidFill>
              </a:rPr>
            </a:br>
            <a:r>
              <a:rPr lang="en-US" sz="2050">
                <a:solidFill>
                  <a:schemeClr val="dk1"/>
                </a:solidFill>
              </a:rPr>
              <a:t>Random Forest Analysis:</a:t>
            </a:r>
            <a:endParaRPr sz="2050">
              <a:solidFill>
                <a:schemeClr val="dk1"/>
              </a:solidFill>
            </a:endParaRPr>
          </a:p>
          <a:p>
            <a:pPr marL="457200" lvl="0" indent="0" algn="l" rtl="0">
              <a:lnSpc>
                <a:spcPct val="115000"/>
              </a:lnSpc>
              <a:spcBef>
                <a:spcPts val="1200"/>
              </a:spcBef>
              <a:spcAft>
                <a:spcPts val="0"/>
              </a:spcAft>
              <a:buNone/>
            </a:pPr>
            <a:r>
              <a:rPr lang="en-US" sz="2050">
                <a:solidFill>
                  <a:schemeClr val="dk1"/>
                </a:solidFill>
              </a:rPr>
              <a:t>threshold= 0.01</a:t>
            </a:r>
            <a:br>
              <a:rPr lang="en-US" sz="2050">
                <a:solidFill>
                  <a:schemeClr val="dk1"/>
                </a:solidFill>
              </a:rPr>
            </a:br>
            <a:endParaRPr sz="2050">
              <a:solidFill>
                <a:schemeClr val="dk1"/>
              </a:solidFill>
            </a:endParaRPr>
          </a:p>
          <a:p>
            <a:pPr marL="457200" lvl="0" indent="0" algn="l" rtl="0">
              <a:lnSpc>
                <a:spcPct val="115000"/>
              </a:lnSpc>
              <a:spcBef>
                <a:spcPts val="1200"/>
              </a:spcBef>
              <a:spcAft>
                <a:spcPts val="0"/>
              </a:spcAft>
              <a:buNone/>
            </a:pPr>
            <a:r>
              <a:rPr lang="en-US" sz="2000" b="1">
                <a:solidFill>
                  <a:schemeClr val="dk1"/>
                </a:solidFill>
              </a:rPr>
              <a:t>Eliminated Features:</a:t>
            </a:r>
            <a:endParaRPr sz="2000" b="1">
              <a:solidFill>
                <a:schemeClr val="dk1"/>
              </a:solidFill>
            </a:endParaRPr>
          </a:p>
          <a:p>
            <a:pPr marL="457200" lvl="0" indent="0" algn="l" rtl="0">
              <a:lnSpc>
                <a:spcPct val="115000"/>
              </a:lnSpc>
              <a:spcBef>
                <a:spcPts val="1200"/>
              </a:spcBef>
              <a:spcAft>
                <a:spcPts val="0"/>
              </a:spcAft>
              <a:buNone/>
            </a:pPr>
            <a:r>
              <a:rPr lang="en-US" sz="2000">
                <a:solidFill>
                  <a:schemeClr val="dk1"/>
                </a:solidFill>
              </a:rPr>
              <a:t>['hear_left_2.0', 'hear_right_2.0', 'urine_protein_2.0', 'urine_protein_3.0', 'urine_protein_4.0', 'urine_protein_5.0', 'urine_protein_6.0']</a:t>
            </a:r>
            <a:endParaRPr sz="2000">
              <a:solidFill>
                <a:schemeClr val="dk1"/>
              </a:solidFill>
            </a:endParaRPr>
          </a:p>
          <a:p>
            <a:pPr marL="0" lvl="0" indent="0" algn="l" rtl="0">
              <a:lnSpc>
                <a:spcPct val="115000"/>
              </a:lnSpc>
              <a:spcBef>
                <a:spcPts val="1200"/>
              </a:spcBef>
              <a:spcAft>
                <a:spcPts val="0"/>
              </a:spcAft>
              <a:buNone/>
            </a:pPr>
            <a:r>
              <a:rPr lang="en-US" sz="2000">
                <a:solidFill>
                  <a:schemeClr val="dk1"/>
                </a:solidFill>
              </a:rPr>
              <a:t> 	</a:t>
            </a:r>
            <a:r>
              <a:rPr lang="en-US" sz="2000" b="1">
                <a:solidFill>
                  <a:schemeClr val="dk1"/>
                </a:solidFill>
              </a:rPr>
              <a:t>Final Selected Features:</a:t>
            </a:r>
            <a:endParaRPr sz="2000" b="1">
              <a:solidFill>
                <a:schemeClr val="dk1"/>
              </a:solidFill>
            </a:endParaRPr>
          </a:p>
          <a:p>
            <a:pPr marL="457200" lvl="0" indent="457200" algn="l" rtl="0">
              <a:lnSpc>
                <a:spcPct val="107000"/>
              </a:lnSpc>
              <a:spcBef>
                <a:spcPts val="1200"/>
              </a:spcBef>
              <a:spcAft>
                <a:spcPts val="0"/>
              </a:spcAft>
              <a:buNone/>
            </a:pPr>
            <a:r>
              <a:rPr lang="en-US" sz="2000">
                <a:solidFill>
                  <a:schemeClr val="dk1"/>
                </a:solidFill>
                <a:latin typeface="Calibri"/>
                <a:ea typeface="Calibri"/>
                <a:cs typeface="Calibri"/>
                <a:sym typeface="Calibri"/>
              </a:rPr>
              <a:t>['age', 'height', 'weight', 'waistline', 'sight_left', 'sight_right', 'SBP', 'DBP', 'BLDS', 'tot_chole', 'HDL_chole', 'LDL_chole', 'triglyceride', 'hemoglobin', 'serum_creatinine', 'SGOT_AST', 'SGOT_ALT', 'gamma_GTP', 'DRK_YN', 'sex_1']</a:t>
            </a:r>
            <a:endParaRPr sz="2000">
              <a:solidFill>
                <a:schemeClr val="dk1"/>
              </a:solidFill>
              <a:latin typeface="Calibri"/>
              <a:ea typeface="Calibri"/>
              <a:cs typeface="Calibri"/>
              <a:sym typeface="Calibri"/>
            </a:endParaRPr>
          </a:p>
          <a:p>
            <a:pPr marL="457200" lvl="0" indent="0" algn="l" rtl="0">
              <a:lnSpc>
                <a:spcPct val="107000"/>
              </a:lnSpc>
              <a:spcBef>
                <a:spcPts val="0"/>
              </a:spcBef>
              <a:spcAft>
                <a:spcPts val="0"/>
              </a:spcAft>
              <a:buNone/>
            </a:pPr>
            <a:endParaRPr sz="11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a38d5be58c_0_13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 name="Google Shape;418;g2a38d5be58c_0_13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19" name="Google Shape;419;g2a38d5be58c_0_13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20" name="Google Shape;420;g2a38d5be58c_0_13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421" name="Google Shape;421;g2a38d5be58c_0_137"/>
          <p:cNvGrpSpPr/>
          <p:nvPr/>
        </p:nvGrpSpPr>
        <p:grpSpPr>
          <a:xfrm>
            <a:off x="10448403" y="6298437"/>
            <a:ext cx="1637373" cy="559563"/>
            <a:chOff x="10446511" y="6298437"/>
            <a:chExt cx="1637373" cy="559563"/>
          </a:xfrm>
        </p:grpSpPr>
        <p:grpSp>
          <p:nvGrpSpPr>
            <p:cNvPr id="422" name="Google Shape;422;g2a38d5be58c_0_137"/>
            <p:cNvGrpSpPr/>
            <p:nvPr/>
          </p:nvGrpSpPr>
          <p:grpSpPr>
            <a:xfrm>
              <a:off x="10446511" y="6298437"/>
              <a:ext cx="1637373" cy="559563"/>
              <a:chOff x="10393959" y="6209098"/>
              <a:chExt cx="1637373" cy="559563"/>
            </a:xfrm>
          </p:grpSpPr>
          <p:pic>
            <p:nvPicPr>
              <p:cNvPr id="423" name="Google Shape;423;g2a38d5be58c_0_13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24" name="Google Shape;424;g2a38d5be58c_0_13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5" name="Google Shape;425;g2a38d5be58c_0_13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26" name="Google Shape;426;g2a38d5be58c_0_13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27" name="Google Shape;427;g2a38d5be58c_0_137"/>
          <p:cNvSpPr txBox="1"/>
          <p:nvPr/>
        </p:nvSpPr>
        <p:spPr>
          <a:xfrm>
            <a:off x="1371600" y="1546187"/>
            <a:ext cx="9448800" cy="46491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a:solidFill>
                  <a:schemeClr val="dk1"/>
                </a:solidFill>
              </a:rPr>
              <a:t> Dimensionality reduction/feature selection:</a:t>
            </a:r>
            <a:br>
              <a:rPr lang="en-US" sz="2050">
                <a:solidFill>
                  <a:schemeClr val="dk1"/>
                </a:solidFill>
              </a:rPr>
            </a:br>
            <a:r>
              <a:rPr lang="en-US" sz="2050">
                <a:solidFill>
                  <a:schemeClr val="dk1"/>
                </a:solidFill>
              </a:rPr>
              <a:t>Variance Inflation factor (threshold 5.0):</a:t>
            </a:r>
            <a:br>
              <a:rPr lang="en-US" sz="2050">
                <a:solidFill>
                  <a:schemeClr val="dk1"/>
                </a:solidFill>
              </a:rPr>
            </a:b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428" name="Google Shape;428;g2a38d5be58c_0_137"/>
          <p:cNvPicPr preferRelativeResize="0"/>
          <p:nvPr/>
        </p:nvPicPr>
        <p:blipFill>
          <a:blip r:embed="rId5">
            <a:alphaModFix/>
          </a:blip>
          <a:stretch>
            <a:fillRect/>
          </a:stretch>
        </p:blipFill>
        <p:spPr>
          <a:xfrm>
            <a:off x="2500466" y="2535810"/>
            <a:ext cx="2745433" cy="4213615"/>
          </a:xfrm>
          <a:prstGeom prst="rect">
            <a:avLst/>
          </a:prstGeom>
          <a:noFill/>
          <a:ln>
            <a:noFill/>
          </a:ln>
        </p:spPr>
      </p:pic>
      <p:pic>
        <p:nvPicPr>
          <p:cNvPr id="429" name="Google Shape;429;g2a38d5be58c_0_137"/>
          <p:cNvPicPr preferRelativeResize="0"/>
          <p:nvPr/>
        </p:nvPicPr>
        <p:blipFill>
          <a:blip r:embed="rId6">
            <a:alphaModFix/>
          </a:blip>
          <a:stretch>
            <a:fillRect/>
          </a:stretch>
        </p:blipFill>
        <p:spPr>
          <a:xfrm>
            <a:off x="5835192" y="2535810"/>
            <a:ext cx="3627351" cy="42136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a38d5be58c_0_15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35" name="Google Shape;435;g2a38d5be58c_0_15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36" name="Google Shape;436;g2a38d5be58c_0_15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37" name="Google Shape;437;g2a38d5be58c_0_15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438" name="Google Shape;438;g2a38d5be58c_0_152"/>
          <p:cNvGrpSpPr/>
          <p:nvPr/>
        </p:nvGrpSpPr>
        <p:grpSpPr>
          <a:xfrm>
            <a:off x="10448403" y="6298437"/>
            <a:ext cx="1637373" cy="559563"/>
            <a:chOff x="10446511" y="6298437"/>
            <a:chExt cx="1637373" cy="559563"/>
          </a:xfrm>
        </p:grpSpPr>
        <p:grpSp>
          <p:nvGrpSpPr>
            <p:cNvPr id="439" name="Google Shape;439;g2a38d5be58c_0_152"/>
            <p:cNvGrpSpPr/>
            <p:nvPr/>
          </p:nvGrpSpPr>
          <p:grpSpPr>
            <a:xfrm>
              <a:off x="10446511" y="6298437"/>
              <a:ext cx="1637373" cy="559563"/>
              <a:chOff x="10393959" y="6209098"/>
              <a:chExt cx="1637373" cy="559563"/>
            </a:xfrm>
          </p:grpSpPr>
          <p:pic>
            <p:nvPicPr>
              <p:cNvPr id="440" name="Google Shape;440;g2a38d5be58c_0_15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41" name="Google Shape;441;g2a38d5be58c_0_15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2" name="Google Shape;442;g2a38d5be58c_0_15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43" name="Google Shape;443;g2a38d5be58c_0_15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44" name="Google Shape;444;g2a38d5be58c_0_152"/>
          <p:cNvSpPr txBox="1"/>
          <p:nvPr/>
        </p:nvSpPr>
        <p:spPr>
          <a:xfrm>
            <a:off x="1371600" y="1546187"/>
            <a:ext cx="9448800" cy="61629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b="1">
                <a:solidFill>
                  <a:schemeClr val="dk1"/>
                </a:solidFill>
              </a:rPr>
              <a:t> Dimensionality reduction/feature selection:</a:t>
            </a:r>
            <a:br>
              <a:rPr lang="en-US" sz="2050" b="1">
                <a:solidFill>
                  <a:schemeClr val="dk1"/>
                </a:solidFill>
              </a:rPr>
            </a:br>
            <a:r>
              <a:rPr lang="en-US" sz="2050">
                <a:solidFill>
                  <a:schemeClr val="dk1"/>
                </a:solidFill>
              </a:rPr>
              <a:t>Variance Inflation Factor: 24 features</a:t>
            </a: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00">
              <a:solidFill>
                <a:schemeClr val="dk1"/>
              </a:solidFill>
              <a:latin typeface="Calibri"/>
              <a:ea typeface="Calibri"/>
              <a:cs typeface="Calibri"/>
              <a:sym typeface="Calibri"/>
            </a:endParaRPr>
          </a:p>
          <a:p>
            <a:pPr marL="457200" lvl="0" indent="0" algn="l" rtl="0">
              <a:lnSpc>
                <a:spcPct val="107000"/>
              </a:lnSpc>
              <a:spcBef>
                <a:spcPts val="1200"/>
              </a:spcBef>
              <a:spcAft>
                <a:spcPts val="0"/>
              </a:spcAft>
              <a:buNone/>
            </a:pPr>
            <a:endParaRPr sz="11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445" name="Google Shape;445;g2a38d5be58c_0_152"/>
          <p:cNvPicPr preferRelativeResize="0"/>
          <p:nvPr/>
        </p:nvPicPr>
        <p:blipFill>
          <a:blip r:embed="rId5">
            <a:alphaModFix/>
          </a:blip>
          <a:stretch>
            <a:fillRect/>
          </a:stretch>
        </p:blipFill>
        <p:spPr>
          <a:xfrm>
            <a:off x="2733773" y="2667786"/>
            <a:ext cx="6270202" cy="38673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a3ef88b8a9_0_1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1" name="Google Shape;451;g2a3ef88b8a9_0_1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52" name="Google Shape;452;g2a3ef88b8a9_0_1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53" name="Google Shape;453;g2a3ef88b8a9_0_1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r>
              <a:rPr lang="en-US" sz="4000">
                <a:solidFill>
                  <a:schemeClr val="dk1"/>
                </a:solidFill>
                <a:latin typeface="Basic"/>
                <a:ea typeface="Basic"/>
                <a:cs typeface="Basic"/>
                <a:sym typeface="Basic"/>
              </a:rPr>
              <a:t> &amp; EDA</a:t>
            </a:r>
            <a:endParaRPr sz="4000">
              <a:latin typeface="Basic"/>
              <a:ea typeface="Basic"/>
              <a:cs typeface="Basic"/>
              <a:sym typeface="Basic"/>
            </a:endParaRPr>
          </a:p>
        </p:txBody>
      </p:sp>
      <p:grpSp>
        <p:nvGrpSpPr>
          <p:cNvPr id="454" name="Google Shape;454;g2a3ef88b8a9_0_17"/>
          <p:cNvGrpSpPr/>
          <p:nvPr/>
        </p:nvGrpSpPr>
        <p:grpSpPr>
          <a:xfrm>
            <a:off x="10448403" y="6298437"/>
            <a:ext cx="1637373" cy="559563"/>
            <a:chOff x="10446511" y="6298437"/>
            <a:chExt cx="1637373" cy="559563"/>
          </a:xfrm>
        </p:grpSpPr>
        <p:grpSp>
          <p:nvGrpSpPr>
            <p:cNvPr id="455" name="Google Shape;455;g2a3ef88b8a9_0_17"/>
            <p:cNvGrpSpPr/>
            <p:nvPr/>
          </p:nvGrpSpPr>
          <p:grpSpPr>
            <a:xfrm>
              <a:off x="10446511" y="6298437"/>
              <a:ext cx="1637373" cy="559563"/>
              <a:chOff x="10393959" y="6209098"/>
              <a:chExt cx="1637373" cy="559563"/>
            </a:xfrm>
          </p:grpSpPr>
          <p:pic>
            <p:nvPicPr>
              <p:cNvPr id="456" name="Google Shape;456;g2a3ef88b8a9_0_1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57" name="Google Shape;457;g2a3ef88b8a9_0_1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 name="Google Shape;458;g2a3ef88b8a9_0_1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59" name="Google Shape;459;g2a3ef88b8a9_0_1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60" name="Google Shape;460;g2a3ef88b8a9_0_17"/>
          <p:cNvSpPr txBox="1"/>
          <p:nvPr/>
        </p:nvSpPr>
        <p:spPr>
          <a:xfrm>
            <a:off x="1371600" y="1546187"/>
            <a:ext cx="9448800" cy="11105700"/>
          </a:xfrm>
          <a:prstGeom prst="rect">
            <a:avLst/>
          </a:prstGeom>
          <a:noFill/>
          <a:ln>
            <a:noFill/>
          </a:ln>
        </p:spPr>
        <p:txBody>
          <a:bodyPr spcFirstLastPara="1" wrap="square" lIns="91425" tIns="45700" rIns="91425" bIns="45700" anchor="t" anchorCtr="0">
            <a:spAutoFit/>
          </a:bodyPr>
          <a:lstStyle/>
          <a:p>
            <a:pPr marL="457200" lvl="0" indent="-358775" algn="l" rtl="0">
              <a:lnSpc>
                <a:spcPct val="115000"/>
              </a:lnSpc>
              <a:spcBef>
                <a:spcPts val="1200"/>
              </a:spcBef>
              <a:spcAft>
                <a:spcPts val="0"/>
              </a:spcAft>
              <a:buClr>
                <a:schemeClr val="dk1"/>
              </a:buClr>
              <a:buSzPts val="2050"/>
              <a:buChar char="●"/>
            </a:pPr>
            <a:r>
              <a:rPr lang="en-US" sz="2050" b="1">
                <a:solidFill>
                  <a:schemeClr val="dk1"/>
                </a:solidFill>
              </a:rPr>
              <a:t> Observations and Choosing Feature Selection Technique:</a:t>
            </a:r>
            <a:endParaRPr sz="2050" b="1">
              <a:solidFill>
                <a:schemeClr val="dk1"/>
              </a:solidFill>
            </a:endParaRPr>
          </a:p>
          <a:p>
            <a:pPr marL="457200" lvl="0" indent="0" algn="l" rtl="0">
              <a:lnSpc>
                <a:spcPct val="115000"/>
              </a:lnSpc>
              <a:spcBef>
                <a:spcPts val="1200"/>
              </a:spcBef>
              <a:spcAft>
                <a:spcPts val="0"/>
              </a:spcAft>
              <a:buNone/>
            </a:pPr>
            <a:endParaRPr sz="2050" b="1">
              <a:solidFill>
                <a:schemeClr val="dk1"/>
              </a:solidFill>
            </a:endParaRPr>
          </a:p>
          <a:p>
            <a:pPr marL="457200" lvl="0" indent="-346075" algn="l" rtl="0">
              <a:lnSpc>
                <a:spcPct val="115000"/>
              </a:lnSpc>
              <a:spcBef>
                <a:spcPts val="1200"/>
              </a:spcBef>
              <a:spcAft>
                <a:spcPts val="0"/>
              </a:spcAft>
              <a:buClr>
                <a:schemeClr val="dk1"/>
              </a:buClr>
              <a:buSzPts val="1850"/>
              <a:buChar char="➔"/>
            </a:pPr>
            <a:r>
              <a:rPr lang="en-US" sz="1850">
                <a:solidFill>
                  <a:schemeClr val="dk1"/>
                </a:solidFill>
              </a:rPr>
              <a:t>Dimensionality reduction techniques like PCA and SVD were applied to know the number of features needed for explaining certain variances. Since theses methods cannot tell which features to remove they have not been chosen for final dimensionality reduction.</a:t>
            </a:r>
            <a:endParaRPr sz="1850">
              <a:solidFill>
                <a:schemeClr val="dk1"/>
              </a:solidFill>
            </a:endParaRPr>
          </a:p>
          <a:p>
            <a:pPr marL="457200" lvl="0" indent="-234950" algn="l" rtl="0">
              <a:lnSpc>
                <a:spcPct val="115000"/>
              </a:lnSpc>
              <a:spcBef>
                <a:spcPts val="0"/>
              </a:spcBef>
              <a:spcAft>
                <a:spcPts val="0"/>
              </a:spcAft>
              <a:buClr>
                <a:schemeClr val="dk1"/>
              </a:buClr>
              <a:buSzPts val="100"/>
              <a:buChar char="➔"/>
            </a:pPr>
            <a:endParaRPr sz="100">
              <a:solidFill>
                <a:schemeClr val="dk1"/>
              </a:solidFill>
            </a:endParaRPr>
          </a:p>
          <a:p>
            <a:pPr marL="457200" lvl="0" indent="-346075" algn="l" rtl="0">
              <a:lnSpc>
                <a:spcPct val="115000"/>
              </a:lnSpc>
              <a:spcBef>
                <a:spcPts val="0"/>
              </a:spcBef>
              <a:spcAft>
                <a:spcPts val="0"/>
              </a:spcAft>
              <a:buClr>
                <a:schemeClr val="dk1"/>
              </a:buClr>
              <a:buSzPts val="1850"/>
              <a:buChar char="➔"/>
            </a:pPr>
            <a:r>
              <a:rPr lang="en-US" sz="1850">
                <a:solidFill>
                  <a:schemeClr val="dk1"/>
                </a:solidFill>
              </a:rPr>
              <a:t>The </a:t>
            </a:r>
            <a:r>
              <a:rPr lang="en-US" sz="1850" b="1">
                <a:solidFill>
                  <a:schemeClr val="dk1"/>
                </a:solidFill>
              </a:rPr>
              <a:t>Random forest feature importance </a:t>
            </a:r>
            <a:r>
              <a:rPr lang="en-US" sz="1850">
                <a:solidFill>
                  <a:schemeClr val="dk1"/>
                </a:solidFill>
              </a:rPr>
              <a:t>is highly intuitive and tells specifically which features are important for supervised machine learning problems. So this method has been picked for the final dimensionality reduction of the dataset.</a:t>
            </a:r>
            <a:endParaRPr sz="1850">
              <a:solidFill>
                <a:schemeClr val="dk1"/>
              </a:solidFill>
            </a:endParaRPr>
          </a:p>
          <a:p>
            <a:pPr marL="457200" lvl="0" indent="-263525" algn="l" rtl="0">
              <a:lnSpc>
                <a:spcPct val="115000"/>
              </a:lnSpc>
              <a:spcBef>
                <a:spcPts val="0"/>
              </a:spcBef>
              <a:spcAft>
                <a:spcPts val="0"/>
              </a:spcAft>
              <a:buClr>
                <a:schemeClr val="dk1"/>
              </a:buClr>
              <a:buSzPts val="550"/>
              <a:buChar char="➔"/>
            </a:pPr>
            <a:endParaRPr sz="550">
              <a:solidFill>
                <a:schemeClr val="dk1"/>
              </a:solidFill>
            </a:endParaRPr>
          </a:p>
          <a:p>
            <a:pPr marL="457200" lvl="0" indent="-346075" algn="l" rtl="0">
              <a:lnSpc>
                <a:spcPct val="115000"/>
              </a:lnSpc>
              <a:spcBef>
                <a:spcPts val="0"/>
              </a:spcBef>
              <a:spcAft>
                <a:spcPts val="0"/>
              </a:spcAft>
              <a:buClr>
                <a:schemeClr val="dk1"/>
              </a:buClr>
              <a:buSzPts val="1850"/>
              <a:buChar char="➔"/>
            </a:pPr>
            <a:r>
              <a:rPr lang="en-US" sz="1850">
                <a:solidFill>
                  <a:schemeClr val="dk1"/>
                </a:solidFill>
              </a:rPr>
              <a:t>The dimensionality reduction technique VIF</a:t>
            </a:r>
            <a:r>
              <a:rPr lang="en-US" sz="1850" b="1">
                <a:solidFill>
                  <a:schemeClr val="dk1"/>
                </a:solidFill>
              </a:rPr>
              <a:t> </a:t>
            </a:r>
            <a:r>
              <a:rPr lang="en-US" sz="1850">
                <a:solidFill>
                  <a:schemeClr val="dk1"/>
                </a:solidFill>
              </a:rPr>
              <a:t>can address all the multicollinearity issues in the dataset.</a:t>
            </a:r>
            <a:endParaRPr sz="1850">
              <a:solidFill>
                <a:schemeClr val="dk1"/>
              </a:solidFill>
            </a:endParaRPr>
          </a:p>
          <a:p>
            <a:pPr marL="457200" lvl="0" indent="0" algn="l" rtl="0">
              <a:lnSpc>
                <a:spcPct val="115000"/>
              </a:lnSpc>
              <a:spcBef>
                <a:spcPts val="1200"/>
              </a:spcBef>
              <a:spcAft>
                <a:spcPts val="0"/>
              </a:spcAft>
              <a:buNone/>
            </a:pPr>
            <a:endParaRPr sz="2050" b="1">
              <a:solidFill>
                <a:schemeClr val="dk1"/>
              </a:solidFill>
            </a:endParaRPr>
          </a:p>
          <a:p>
            <a:pPr marL="457200" lvl="0" indent="0" algn="l" rtl="0">
              <a:lnSpc>
                <a:spcPct val="115000"/>
              </a:lnSpc>
              <a:spcBef>
                <a:spcPts val="1200"/>
              </a:spcBef>
              <a:spcAft>
                <a:spcPts val="0"/>
              </a:spcAft>
              <a:buNone/>
            </a:pPr>
            <a:endParaRPr sz="2050" b="1">
              <a:solidFill>
                <a:schemeClr val="dk1"/>
              </a:solidFill>
            </a:endParaRPr>
          </a:p>
          <a:p>
            <a:pPr marL="457200" lvl="0" indent="0" algn="l" rtl="0">
              <a:lnSpc>
                <a:spcPct val="115000"/>
              </a:lnSpc>
              <a:spcBef>
                <a:spcPts val="1200"/>
              </a:spcBef>
              <a:spcAft>
                <a:spcPts val="0"/>
              </a:spcAft>
              <a:buNone/>
            </a:pPr>
            <a:endParaRPr sz="2050" b="1">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00">
              <a:solidFill>
                <a:schemeClr val="dk1"/>
              </a:solidFill>
              <a:latin typeface="Calibri"/>
              <a:ea typeface="Calibri"/>
              <a:cs typeface="Calibri"/>
              <a:sym typeface="Calibri"/>
            </a:endParaRPr>
          </a:p>
          <a:p>
            <a:pPr marL="457200" lvl="0" indent="0" algn="l" rtl="0">
              <a:lnSpc>
                <a:spcPct val="107000"/>
              </a:lnSpc>
              <a:spcBef>
                <a:spcPts val="1200"/>
              </a:spcBef>
              <a:spcAft>
                <a:spcPts val="0"/>
              </a:spcAft>
              <a:buNone/>
            </a:pPr>
            <a:endParaRPr sz="11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050">
              <a:solidFill>
                <a:schemeClr val="dk1"/>
              </a:solidFill>
            </a:endParaRPr>
          </a:p>
          <a:p>
            <a:pPr marL="457200" lvl="0" indent="0" algn="l" rtl="0">
              <a:lnSpc>
                <a:spcPct val="115000"/>
              </a:lnSpc>
              <a:spcBef>
                <a:spcPts val="1200"/>
              </a:spcBef>
              <a:spcAft>
                <a:spcPts val="0"/>
              </a:spcAft>
              <a:buNone/>
            </a:pPr>
            <a:endParaRPr sz="2050">
              <a:solidFill>
                <a:schemeClr val="dk1"/>
              </a:solidFill>
            </a:endParaRPr>
          </a:p>
          <a:p>
            <a:pPr marL="0" lvl="0" indent="0" algn="l" rtl="0">
              <a:lnSpc>
                <a:spcPct val="150000"/>
              </a:lnSpc>
              <a:spcBef>
                <a:spcPts val="1200"/>
              </a:spcBef>
              <a:spcAft>
                <a:spcPts val="0"/>
              </a:spcAft>
              <a:buNone/>
            </a:pPr>
            <a:endParaRPr sz="20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97d8a58cbb_0_165"/>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6" name="Google Shape;466;g297d8a58cbb_0_165"/>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67" name="Google Shape;467;g297d8a58cbb_0_165"/>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68" name="Google Shape;468;g297d8a58cbb_0_165"/>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469" name="Google Shape;469;g297d8a58cbb_0_165"/>
          <p:cNvGrpSpPr/>
          <p:nvPr/>
        </p:nvGrpSpPr>
        <p:grpSpPr>
          <a:xfrm>
            <a:off x="10448403" y="6298437"/>
            <a:ext cx="1637373" cy="559563"/>
            <a:chOff x="10446511" y="6298437"/>
            <a:chExt cx="1637373" cy="559563"/>
          </a:xfrm>
        </p:grpSpPr>
        <p:grpSp>
          <p:nvGrpSpPr>
            <p:cNvPr id="470" name="Google Shape;470;g297d8a58cbb_0_165"/>
            <p:cNvGrpSpPr/>
            <p:nvPr/>
          </p:nvGrpSpPr>
          <p:grpSpPr>
            <a:xfrm>
              <a:off x="10446511" y="6298437"/>
              <a:ext cx="1637373" cy="559563"/>
              <a:chOff x="10393959" y="6209098"/>
              <a:chExt cx="1637373" cy="559563"/>
            </a:xfrm>
          </p:grpSpPr>
          <p:pic>
            <p:nvPicPr>
              <p:cNvPr id="471" name="Google Shape;471;g297d8a58cbb_0_16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72" name="Google Shape;472;g297d8a58cbb_0_165"/>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3" name="Google Shape;473;g297d8a58cbb_0_16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74" name="Google Shape;474;g297d8a58cbb_0_16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75" name="Google Shape;475;g297d8a58cbb_0_165"/>
          <p:cNvSpPr txBox="1"/>
          <p:nvPr/>
        </p:nvSpPr>
        <p:spPr>
          <a:xfrm>
            <a:off x="1371600" y="1495362"/>
            <a:ext cx="9448800" cy="3867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2000" b="1">
                <a:solidFill>
                  <a:schemeClr val="dk1"/>
                </a:solidFill>
                <a:latin typeface="Calibri"/>
                <a:ea typeface="Calibri"/>
                <a:cs typeface="Calibri"/>
                <a:sym typeface="Calibri"/>
              </a:rPr>
              <a:t>Chosen Target: </a:t>
            </a:r>
            <a:r>
              <a:rPr lang="en-US" sz="2000">
                <a:solidFill>
                  <a:schemeClr val="dk1"/>
                </a:solidFill>
                <a:latin typeface="Calibri"/>
                <a:ea typeface="Calibri"/>
                <a:cs typeface="Calibri"/>
                <a:sym typeface="Calibri"/>
              </a:rPr>
              <a:t>Total_cholesterol</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2000" b="1">
                <a:solidFill>
                  <a:schemeClr val="dk1"/>
                </a:solidFill>
                <a:latin typeface="Calibri"/>
                <a:ea typeface="Calibri"/>
                <a:cs typeface="Calibri"/>
                <a:sym typeface="Calibri"/>
              </a:rPr>
              <a:t>Stepwise Regression and R-square analysis</a:t>
            </a:r>
            <a:br>
              <a:rPr lang="en-US" sz="2000">
                <a:solidFill>
                  <a:schemeClr val="dk1"/>
                </a:solidFill>
                <a:latin typeface="Calibri"/>
                <a:ea typeface="Calibri"/>
                <a:cs typeface="Calibri"/>
                <a:sym typeface="Calibri"/>
              </a:rPr>
            </a:br>
            <a:br>
              <a:rPr lang="en-US" sz="2000">
                <a:solidFill>
                  <a:schemeClr val="dk1"/>
                </a:solidFill>
                <a:latin typeface="Calibri"/>
                <a:ea typeface="Calibri"/>
                <a:cs typeface="Calibri"/>
                <a:sym typeface="Calibri"/>
              </a:rPr>
            </a:br>
            <a:br>
              <a:rPr lang="en-US" sz="2000" b="1">
                <a:solidFill>
                  <a:schemeClr val="dk1"/>
                </a:solidFill>
                <a:latin typeface="Calibri"/>
                <a:ea typeface="Calibri"/>
                <a:cs typeface="Calibri"/>
                <a:sym typeface="Calibri"/>
              </a:rPr>
            </a:br>
            <a:endParaRPr sz="1000">
              <a:solidFill>
                <a:srgbClr val="6AAB73"/>
              </a:solidFill>
              <a:highlight>
                <a:srgbClr val="1E1F22"/>
              </a:highlight>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2000" b="1">
              <a:solidFill>
                <a:schemeClr val="dk1"/>
              </a:solidFill>
              <a:latin typeface="Calibri"/>
              <a:ea typeface="Calibri"/>
              <a:cs typeface="Calibri"/>
              <a:sym typeface="Calibri"/>
            </a:endParaRPr>
          </a:p>
          <a:p>
            <a:pPr marL="457200" marR="0" lvl="0" indent="0" algn="l" rtl="0">
              <a:lnSpc>
                <a:spcPct val="150000"/>
              </a:lnSpc>
              <a:spcBef>
                <a:spcPts val="1200"/>
              </a:spcBef>
              <a:spcAft>
                <a:spcPts val="0"/>
              </a:spcAft>
              <a:buNone/>
            </a:pPr>
            <a:endParaRPr sz="2000" b="1">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476" name="Google Shape;476;g297d8a58cbb_0_165"/>
          <p:cNvPicPr preferRelativeResize="0"/>
          <p:nvPr/>
        </p:nvPicPr>
        <p:blipFill>
          <a:blip r:embed="rId5">
            <a:alphaModFix/>
          </a:blip>
          <a:stretch>
            <a:fillRect/>
          </a:stretch>
        </p:blipFill>
        <p:spPr>
          <a:xfrm>
            <a:off x="1371600" y="2587173"/>
            <a:ext cx="8797899" cy="319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2a3c6eee8ea_0_11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2" name="Google Shape;482;g2a3c6eee8ea_0_11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83" name="Google Shape;483;g2a3c6eee8ea_0_11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84" name="Google Shape;484;g2a3c6eee8ea_0_11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485" name="Google Shape;485;g2a3c6eee8ea_0_118"/>
          <p:cNvGrpSpPr/>
          <p:nvPr/>
        </p:nvGrpSpPr>
        <p:grpSpPr>
          <a:xfrm>
            <a:off x="10448403" y="6298437"/>
            <a:ext cx="1637373" cy="559563"/>
            <a:chOff x="10446511" y="6298437"/>
            <a:chExt cx="1637373" cy="559563"/>
          </a:xfrm>
        </p:grpSpPr>
        <p:grpSp>
          <p:nvGrpSpPr>
            <p:cNvPr id="486" name="Google Shape;486;g2a3c6eee8ea_0_118"/>
            <p:cNvGrpSpPr/>
            <p:nvPr/>
          </p:nvGrpSpPr>
          <p:grpSpPr>
            <a:xfrm>
              <a:off x="10446511" y="6298437"/>
              <a:ext cx="1637373" cy="559563"/>
              <a:chOff x="10393959" y="6209098"/>
              <a:chExt cx="1637373" cy="559563"/>
            </a:xfrm>
          </p:grpSpPr>
          <p:pic>
            <p:nvPicPr>
              <p:cNvPr id="487" name="Google Shape;487;g2a3c6eee8ea_0_11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488" name="Google Shape;488;g2a3c6eee8ea_0_11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 name="Google Shape;489;g2a3c6eee8ea_0_11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490" name="Google Shape;490;g2a3c6eee8ea_0_11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491" name="Google Shape;491;g2a3c6eee8ea_0_118"/>
          <p:cNvSpPr txBox="1"/>
          <p:nvPr/>
        </p:nvSpPr>
        <p:spPr>
          <a:xfrm>
            <a:off x="1371600" y="1495362"/>
            <a:ext cx="9448800" cy="7646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2000" b="1">
                <a:solidFill>
                  <a:schemeClr val="dk1"/>
                </a:solidFill>
                <a:latin typeface="Calibri"/>
                <a:ea typeface="Calibri"/>
                <a:cs typeface="Calibri"/>
                <a:sym typeface="Calibri"/>
              </a:rPr>
              <a:t>Chosen Target: </a:t>
            </a:r>
            <a:r>
              <a:rPr lang="en-US" sz="2000">
                <a:solidFill>
                  <a:schemeClr val="dk1"/>
                </a:solidFill>
                <a:latin typeface="Calibri"/>
                <a:ea typeface="Calibri"/>
                <a:cs typeface="Calibri"/>
                <a:sym typeface="Calibri"/>
              </a:rPr>
              <a:t>Total_cholesterol</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2000" b="1">
                <a:solidFill>
                  <a:schemeClr val="dk1"/>
                </a:solidFill>
                <a:latin typeface="Calibri"/>
                <a:ea typeface="Calibri"/>
                <a:cs typeface="Calibri"/>
                <a:sym typeface="Calibri"/>
              </a:rPr>
              <a:t>Stepwise Regression and R-square analysis</a:t>
            </a:r>
            <a:br>
              <a:rPr lang="en-US" sz="2000">
                <a:solidFill>
                  <a:schemeClr val="dk1"/>
                </a:solidFill>
                <a:latin typeface="Calibri"/>
                <a:ea typeface="Calibri"/>
                <a:cs typeface="Calibri"/>
                <a:sym typeface="Calibri"/>
              </a:rPr>
            </a:br>
            <a:br>
              <a:rPr lang="en-US" sz="2000">
                <a:solidFill>
                  <a:schemeClr val="dk1"/>
                </a:solidFill>
                <a:latin typeface="Calibri"/>
                <a:ea typeface="Calibri"/>
                <a:cs typeface="Calibri"/>
                <a:sym typeface="Calibri"/>
              </a:rPr>
            </a:br>
            <a:br>
              <a:rPr lang="en-US" sz="2000" b="1">
                <a:solidFill>
                  <a:schemeClr val="dk1"/>
                </a:solidFill>
                <a:latin typeface="Calibri"/>
                <a:ea typeface="Calibri"/>
                <a:cs typeface="Calibri"/>
                <a:sym typeface="Calibri"/>
              </a:rPr>
            </a:br>
            <a:r>
              <a:rPr lang="en-US" sz="2000" b="1">
                <a:solidFill>
                  <a:schemeClr val="dk1"/>
                </a:solidFill>
                <a:latin typeface="Calibri"/>
                <a:ea typeface="Calibri"/>
                <a:cs typeface="Calibri"/>
                <a:sym typeface="Calibri"/>
              </a:rPr>
              <a:t>Final Selected Features: 13</a:t>
            </a:r>
            <a:endParaRPr sz="2000" b="1">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Calibri"/>
                <a:ea typeface="Calibri"/>
                <a:cs typeface="Calibri"/>
                <a:sym typeface="Calibri"/>
              </a:rPr>
              <a:t>['const', 'age', 'height', 'weight', 'SBP', 'HDL_chole', 'LDL_chole', 'triglyceride', 'hemoglobin', 'serum_creatinine', 'gamma_GTP', 'DRK_YN_1', 'SMK_stat_type_cd_2.0']</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2000" b="1">
                <a:solidFill>
                  <a:schemeClr val="dk1"/>
                </a:solidFill>
                <a:latin typeface="Calibri"/>
                <a:ea typeface="Calibri"/>
                <a:cs typeface="Calibri"/>
                <a:sym typeface="Calibri"/>
              </a:rPr>
              <a:t>Eliminated Features: 12</a:t>
            </a:r>
            <a:endParaRPr sz="2000" b="1">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Calibri"/>
                <a:ea typeface="Calibri"/>
                <a:cs typeface="Calibri"/>
                <a:sym typeface="Calibri"/>
              </a:rPr>
              <a:t>['urine_protein_3.0', 'urine_protein_4.0', 'sight_right', 'SMK_stat_type_cd_3.0', 'urine_protein_6.0', 'urine_protein_2.0', 'SGOT_ALT', 'SGOT_AST', 'sight_left', 'urine_protein_5.0', 'hear_left_2.0', 'BLDS']</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2000" b="1">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000" b="1">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2000" b="1">
              <a:solidFill>
                <a:schemeClr val="dk1"/>
              </a:solidFill>
              <a:latin typeface="Calibri"/>
              <a:ea typeface="Calibri"/>
              <a:cs typeface="Calibri"/>
              <a:sym typeface="Calibri"/>
            </a:endParaRPr>
          </a:p>
          <a:p>
            <a:pPr marL="457200" marR="0" lvl="0" indent="0" algn="l" rtl="0">
              <a:lnSpc>
                <a:spcPct val="150000"/>
              </a:lnSpc>
              <a:spcBef>
                <a:spcPts val="1200"/>
              </a:spcBef>
              <a:spcAft>
                <a:spcPts val="0"/>
              </a:spcAft>
              <a:buNone/>
            </a:pPr>
            <a:endParaRPr sz="2000" b="1">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97d8a58cbb_0_18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7" name="Google Shape;497;g297d8a58cbb_0_18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498" name="Google Shape;498;g297d8a58cbb_0_18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499" name="Google Shape;499;g297d8a58cbb_0_18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00" name="Google Shape;500;g297d8a58cbb_0_182"/>
          <p:cNvGrpSpPr/>
          <p:nvPr/>
        </p:nvGrpSpPr>
        <p:grpSpPr>
          <a:xfrm>
            <a:off x="10448403" y="6298437"/>
            <a:ext cx="1637373" cy="559563"/>
            <a:chOff x="10446511" y="6298437"/>
            <a:chExt cx="1637373" cy="559563"/>
          </a:xfrm>
        </p:grpSpPr>
        <p:grpSp>
          <p:nvGrpSpPr>
            <p:cNvPr id="501" name="Google Shape;501;g297d8a58cbb_0_182"/>
            <p:cNvGrpSpPr/>
            <p:nvPr/>
          </p:nvGrpSpPr>
          <p:grpSpPr>
            <a:xfrm>
              <a:off x="10446511" y="6298437"/>
              <a:ext cx="1637373" cy="559563"/>
              <a:chOff x="10393959" y="6209098"/>
              <a:chExt cx="1637373" cy="559563"/>
            </a:xfrm>
          </p:grpSpPr>
          <p:pic>
            <p:nvPicPr>
              <p:cNvPr id="502" name="Google Shape;502;g297d8a58cbb_0_18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03" name="Google Shape;503;g297d8a58cbb_0_18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4" name="Google Shape;504;g297d8a58cbb_0_18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05" name="Google Shape;505;g297d8a58cbb_0_18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06" name="Google Shape;506;g297d8a58cbb_0_182"/>
          <p:cNvSpPr txBox="1"/>
          <p:nvPr/>
        </p:nvSpPr>
        <p:spPr>
          <a:xfrm>
            <a:off x="1371600" y="1546187"/>
            <a:ext cx="9448800" cy="31554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Final Regression Model:</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07" name="Google Shape;507;g297d8a58cbb_0_182"/>
          <p:cNvPicPr preferRelativeResize="0"/>
          <p:nvPr/>
        </p:nvPicPr>
        <p:blipFill>
          <a:blip r:embed="rId5">
            <a:alphaModFix/>
          </a:blip>
          <a:stretch>
            <a:fillRect/>
          </a:stretch>
        </p:blipFill>
        <p:spPr>
          <a:xfrm>
            <a:off x="3460425" y="2198075"/>
            <a:ext cx="4171950" cy="3348225"/>
          </a:xfrm>
          <a:prstGeom prst="rect">
            <a:avLst/>
          </a:prstGeom>
          <a:noFill/>
          <a:ln>
            <a:noFill/>
          </a:ln>
        </p:spPr>
      </p:pic>
      <p:pic>
        <p:nvPicPr>
          <p:cNvPr id="508" name="Google Shape;508;g297d8a58cbb_0_182"/>
          <p:cNvPicPr preferRelativeResize="0"/>
          <p:nvPr/>
        </p:nvPicPr>
        <p:blipFill rotWithShape="1">
          <a:blip r:embed="rId6">
            <a:alphaModFix/>
          </a:blip>
          <a:srcRect t="9510"/>
          <a:stretch/>
        </p:blipFill>
        <p:spPr>
          <a:xfrm>
            <a:off x="3460425" y="5546300"/>
            <a:ext cx="4171949" cy="1145053"/>
          </a:xfrm>
          <a:prstGeom prst="rect">
            <a:avLst/>
          </a:prstGeom>
          <a:noFill/>
          <a:ln>
            <a:noFill/>
          </a:ln>
        </p:spPr>
      </p:pic>
      <p:pic>
        <p:nvPicPr>
          <p:cNvPr id="509" name="Google Shape;509;g297d8a58cbb_0_182"/>
          <p:cNvPicPr preferRelativeResize="0"/>
          <p:nvPr/>
        </p:nvPicPr>
        <p:blipFill>
          <a:blip r:embed="rId7">
            <a:alphaModFix/>
          </a:blip>
          <a:stretch>
            <a:fillRect/>
          </a:stretch>
        </p:blipFill>
        <p:spPr>
          <a:xfrm>
            <a:off x="3453800" y="2255450"/>
            <a:ext cx="4089700" cy="3348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2a3c6eee8ea_0_139"/>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5" name="Google Shape;515;g2a3c6eee8ea_0_139"/>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16" name="Google Shape;516;g2a3c6eee8ea_0_139"/>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17" name="Google Shape;517;g2a3c6eee8ea_0_139"/>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18" name="Google Shape;518;g2a3c6eee8ea_0_139"/>
          <p:cNvGrpSpPr/>
          <p:nvPr/>
        </p:nvGrpSpPr>
        <p:grpSpPr>
          <a:xfrm>
            <a:off x="10448403" y="6298437"/>
            <a:ext cx="1637373" cy="559563"/>
            <a:chOff x="10446511" y="6298437"/>
            <a:chExt cx="1637373" cy="559563"/>
          </a:xfrm>
        </p:grpSpPr>
        <p:grpSp>
          <p:nvGrpSpPr>
            <p:cNvPr id="519" name="Google Shape;519;g2a3c6eee8ea_0_139"/>
            <p:cNvGrpSpPr/>
            <p:nvPr/>
          </p:nvGrpSpPr>
          <p:grpSpPr>
            <a:xfrm>
              <a:off x="10446511" y="6298437"/>
              <a:ext cx="1637373" cy="559563"/>
              <a:chOff x="10393959" y="6209098"/>
              <a:chExt cx="1637373" cy="559563"/>
            </a:xfrm>
          </p:grpSpPr>
          <p:pic>
            <p:nvPicPr>
              <p:cNvPr id="520" name="Google Shape;520;g2a3c6eee8ea_0_139"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21" name="Google Shape;521;g2a3c6eee8ea_0_139"/>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2" name="Google Shape;522;g2a3c6eee8ea_0_139"/>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23" name="Google Shape;523;g2a3c6eee8ea_0_139"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24" name="Google Shape;524;g2a3c6eee8ea_0_139"/>
          <p:cNvSpPr txBox="1"/>
          <p:nvPr/>
        </p:nvSpPr>
        <p:spPr>
          <a:xfrm>
            <a:off x="1371600" y="1546187"/>
            <a:ext cx="9448800" cy="31554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Final Regression Model:</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25" name="Google Shape;525;g2a3c6eee8ea_0_139"/>
          <p:cNvPicPr preferRelativeResize="0"/>
          <p:nvPr/>
        </p:nvPicPr>
        <p:blipFill>
          <a:blip r:embed="rId5">
            <a:alphaModFix/>
          </a:blip>
          <a:stretch>
            <a:fillRect/>
          </a:stretch>
        </p:blipFill>
        <p:spPr>
          <a:xfrm>
            <a:off x="1709738" y="2776385"/>
            <a:ext cx="8772525" cy="81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a3c6eee8ea_0_156"/>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1" name="Google Shape;531;g2a3c6eee8ea_0_156"/>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32" name="Google Shape;532;g2a3c6eee8ea_0_156"/>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33" name="Google Shape;533;g2a3c6eee8ea_0_156"/>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34" name="Google Shape;534;g2a3c6eee8ea_0_156"/>
          <p:cNvGrpSpPr/>
          <p:nvPr/>
        </p:nvGrpSpPr>
        <p:grpSpPr>
          <a:xfrm>
            <a:off x="10448403" y="6298437"/>
            <a:ext cx="1637373" cy="559563"/>
            <a:chOff x="10446511" y="6298437"/>
            <a:chExt cx="1637373" cy="559563"/>
          </a:xfrm>
        </p:grpSpPr>
        <p:grpSp>
          <p:nvGrpSpPr>
            <p:cNvPr id="535" name="Google Shape;535;g2a3c6eee8ea_0_156"/>
            <p:cNvGrpSpPr/>
            <p:nvPr/>
          </p:nvGrpSpPr>
          <p:grpSpPr>
            <a:xfrm>
              <a:off x="10446511" y="6298437"/>
              <a:ext cx="1637373" cy="559563"/>
              <a:chOff x="10393959" y="6209098"/>
              <a:chExt cx="1637373" cy="559563"/>
            </a:xfrm>
          </p:grpSpPr>
          <p:pic>
            <p:nvPicPr>
              <p:cNvPr id="536" name="Google Shape;536;g2a3c6eee8ea_0_15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37" name="Google Shape;537;g2a3c6eee8ea_0_156"/>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 name="Google Shape;538;g2a3c6eee8ea_0_15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39" name="Google Shape;539;g2a3c6eee8ea_0_15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40" name="Google Shape;540;g2a3c6eee8ea_0_156"/>
          <p:cNvSpPr txBox="1"/>
          <p:nvPr/>
        </p:nvSpPr>
        <p:spPr>
          <a:xfrm>
            <a:off x="1371600" y="1546187"/>
            <a:ext cx="9448800" cy="31554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Final Regression Model:</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41" name="Google Shape;541;g2a3c6eee8ea_0_156"/>
          <p:cNvPicPr preferRelativeResize="0"/>
          <p:nvPr/>
        </p:nvPicPr>
        <p:blipFill>
          <a:blip r:embed="rId5">
            <a:alphaModFix/>
          </a:blip>
          <a:stretch>
            <a:fillRect/>
          </a:stretch>
        </p:blipFill>
        <p:spPr>
          <a:xfrm>
            <a:off x="2731775" y="2177425"/>
            <a:ext cx="6743700" cy="4392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a3c6eee8ea_0_17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7" name="Google Shape;547;g2a3c6eee8ea_0_17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48" name="Google Shape;548;g2a3c6eee8ea_0_17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49" name="Google Shape;549;g2a3c6eee8ea_0_17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50" name="Google Shape;550;g2a3c6eee8ea_0_172"/>
          <p:cNvGrpSpPr/>
          <p:nvPr/>
        </p:nvGrpSpPr>
        <p:grpSpPr>
          <a:xfrm>
            <a:off x="10448403" y="6298437"/>
            <a:ext cx="1637373" cy="559563"/>
            <a:chOff x="10446511" y="6298437"/>
            <a:chExt cx="1637373" cy="559563"/>
          </a:xfrm>
        </p:grpSpPr>
        <p:grpSp>
          <p:nvGrpSpPr>
            <p:cNvPr id="551" name="Google Shape;551;g2a3c6eee8ea_0_172"/>
            <p:cNvGrpSpPr/>
            <p:nvPr/>
          </p:nvGrpSpPr>
          <p:grpSpPr>
            <a:xfrm>
              <a:off x="10446511" y="6298437"/>
              <a:ext cx="1637373" cy="559563"/>
              <a:chOff x="10393959" y="6209098"/>
              <a:chExt cx="1637373" cy="559563"/>
            </a:xfrm>
          </p:grpSpPr>
          <p:pic>
            <p:nvPicPr>
              <p:cNvPr id="552" name="Google Shape;552;g2a3c6eee8ea_0_17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53" name="Google Shape;553;g2a3c6eee8ea_0_17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 name="Google Shape;554;g2a3c6eee8ea_0_17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55" name="Google Shape;555;g2a3c6eee8ea_0_17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56" name="Google Shape;556;g2a3c6eee8ea_0_172"/>
          <p:cNvSpPr txBox="1"/>
          <p:nvPr/>
        </p:nvSpPr>
        <p:spPr>
          <a:xfrm>
            <a:off x="1371600" y="1546187"/>
            <a:ext cx="9448800" cy="36171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Prediction Interval Analysis:</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57" name="Google Shape;557;g2a3c6eee8ea_0_172"/>
          <p:cNvPicPr preferRelativeResize="0"/>
          <p:nvPr/>
        </p:nvPicPr>
        <p:blipFill>
          <a:blip r:embed="rId5">
            <a:alphaModFix/>
          </a:blip>
          <a:stretch>
            <a:fillRect/>
          </a:stretch>
        </p:blipFill>
        <p:spPr>
          <a:xfrm>
            <a:off x="2524126" y="2433050"/>
            <a:ext cx="7143752" cy="4286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9840be0a29_0_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6" name="Google Shape;106;g29840be0a29_0_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7" name="Google Shape;107;g29840be0a29_0_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8" name="Google Shape;108;g29840be0a29_0_0"/>
          <p:cNvSpPr txBox="1"/>
          <p:nvPr/>
        </p:nvSpPr>
        <p:spPr>
          <a:xfrm>
            <a:off x="1555532" y="641297"/>
            <a:ext cx="94488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Basic"/>
              <a:buNone/>
            </a:pPr>
            <a:r>
              <a:rPr lang="en-US" sz="4000" b="0" i="0" u="none" strike="noStrike" cap="none">
                <a:solidFill>
                  <a:srgbClr val="000000"/>
                </a:solidFill>
                <a:latin typeface="Basic"/>
                <a:ea typeface="Basic"/>
                <a:cs typeface="Basic"/>
                <a:sym typeface="Basic"/>
              </a:rPr>
              <a:t>                  </a:t>
            </a:r>
            <a:r>
              <a:rPr lang="en-US" sz="4000">
                <a:latin typeface="Basic"/>
                <a:ea typeface="Basic"/>
                <a:cs typeface="Basic"/>
                <a:sym typeface="Basic"/>
              </a:rPr>
              <a:t>Problem Statement</a:t>
            </a:r>
            <a:endParaRPr sz="4000" b="0" i="0" u="none" strike="noStrike" cap="none">
              <a:solidFill>
                <a:srgbClr val="262626"/>
              </a:solidFill>
              <a:latin typeface="Basic"/>
              <a:ea typeface="Basic"/>
              <a:cs typeface="Basic"/>
              <a:sym typeface="Basic"/>
            </a:endParaRPr>
          </a:p>
        </p:txBody>
      </p:sp>
      <p:grpSp>
        <p:nvGrpSpPr>
          <p:cNvPr id="109" name="Google Shape;109;g29840be0a29_0_0"/>
          <p:cNvGrpSpPr/>
          <p:nvPr/>
        </p:nvGrpSpPr>
        <p:grpSpPr>
          <a:xfrm>
            <a:off x="10477693" y="6298437"/>
            <a:ext cx="1608083" cy="559563"/>
            <a:chOff x="10423249" y="6209098"/>
            <a:chExt cx="1608083" cy="559563"/>
          </a:xfrm>
        </p:grpSpPr>
        <p:pic>
          <p:nvPicPr>
            <p:cNvPr id="110" name="Google Shape;110;g29840be0a29_0_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11" name="Google Shape;111;g29840be0a29_0_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112" name="Google Shape;112;g29840be0a29_0_0" descr="analytics, logo, logos icon"/>
          <p:cNvPicPr preferRelativeResize="0"/>
          <p:nvPr/>
        </p:nvPicPr>
        <p:blipFill rotWithShape="1">
          <a:blip r:embed="rId4">
            <a:alphaModFix/>
          </a:blip>
          <a:srcRect/>
          <a:stretch/>
        </p:blipFill>
        <p:spPr>
          <a:xfrm>
            <a:off x="11568606" y="6346991"/>
            <a:ext cx="369332" cy="369332"/>
          </a:xfrm>
          <a:prstGeom prst="rect">
            <a:avLst/>
          </a:prstGeom>
          <a:noFill/>
          <a:ln>
            <a:noFill/>
          </a:ln>
        </p:spPr>
      </p:pic>
      <p:sp>
        <p:nvSpPr>
          <p:cNvPr id="113" name="Google Shape;113;g29840be0a29_0_0"/>
          <p:cNvSpPr txBox="1"/>
          <p:nvPr/>
        </p:nvSpPr>
        <p:spPr>
          <a:xfrm>
            <a:off x="1466194" y="1803435"/>
            <a:ext cx="9448800" cy="4680000"/>
          </a:xfrm>
          <a:prstGeom prst="rect">
            <a:avLst/>
          </a:prstGeom>
          <a:noFill/>
          <a:ln>
            <a:noFill/>
          </a:ln>
        </p:spPr>
        <p:txBody>
          <a:bodyPr spcFirstLastPara="1" wrap="square" lIns="91425" tIns="45700" rIns="91425" bIns="45700" anchor="t" anchorCtr="0">
            <a:spAutoFit/>
          </a:bodyPr>
          <a:lstStyle/>
          <a:p>
            <a:pPr marL="457200" lvl="0" indent="-368300" algn="l" rtl="0">
              <a:lnSpc>
                <a:spcPct val="115000"/>
              </a:lnSpc>
              <a:spcBef>
                <a:spcPts val="1200"/>
              </a:spcBef>
              <a:spcAft>
                <a:spcPts val="0"/>
              </a:spcAft>
              <a:buClr>
                <a:schemeClr val="dk1"/>
              </a:buClr>
              <a:buSzPts val="2200"/>
              <a:buFont typeface="Calibri"/>
              <a:buChar char="●"/>
            </a:pPr>
            <a:r>
              <a:rPr lang="en-US" sz="2300">
                <a:solidFill>
                  <a:schemeClr val="dk1"/>
                </a:solidFill>
                <a:latin typeface="Calibri"/>
                <a:ea typeface="Calibri"/>
                <a:cs typeface="Calibri"/>
                <a:sym typeface="Calibri"/>
              </a:rPr>
              <a:t>This project aims to evaluate the health effects on smokers and individuals with frequent drinking habits.</a:t>
            </a:r>
            <a:endParaRPr sz="2300">
              <a:solidFill>
                <a:schemeClr val="dk1"/>
              </a:solidFill>
              <a:latin typeface="Calibri"/>
              <a:ea typeface="Calibri"/>
              <a:cs typeface="Calibri"/>
              <a:sym typeface="Calibri"/>
            </a:endParaRPr>
          </a:p>
          <a:p>
            <a:pPr marL="457200" lvl="0" indent="-368300" algn="l" rtl="0">
              <a:lnSpc>
                <a:spcPct val="115000"/>
              </a:lnSpc>
              <a:spcBef>
                <a:spcPts val="0"/>
              </a:spcBef>
              <a:spcAft>
                <a:spcPts val="0"/>
              </a:spcAft>
              <a:buClr>
                <a:schemeClr val="dk1"/>
              </a:buClr>
              <a:buSzPts val="2200"/>
              <a:buFont typeface="Calibri"/>
              <a:buChar char="●"/>
            </a:pPr>
            <a:r>
              <a:rPr lang="en-US" sz="2300">
                <a:solidFill>
                  <a:schemeClr val="dk1"/>
                </a:solidFill>
                <a:latin typeface="Calibri"/>
                <a:ea typeface="Calibri"/>
                <a:cs typeface="Calibri"/>
                <a:sym typeface="Calibri"/>
              </a:rPr>
              <a:t>It provides insights into their smoking and drinking patterns compared to regular users.</a:t>
            </a:r>
            <a:endParaRPr sz="2300">
              <a:solidFill>
                <a:schemeClr val="dk1"/>
              </a:solidFill>
              <a:latin typeface="Calibri"/>
              <a:ea typeface="Calibri"/>
              <a:cs typeface="Calibri"/>
              <a:sym typeface="Calibri"/>
            </a:endParaRPr>
          </a:p>
          <a:p>
            <a:pPr marL="457200" lvl="0" indent="-368300" algn="l" rtl="0">
              <a:lnSpc>
                <a:spcPct val="115000"/>
              </a:lnSpc>
              <a:spcBef>
                <a:spcPts val="0"/>
              </a:spcBef>
              <a:spcAft>
                <a:spcPts val="0"/>
              </a:spcAft>
              <a:buClr>
                <a:schemeClr val="dk1"/>
              </a:buClr>
              <a:buSzPts val="2200"/>
              <a:buFont typeface="Calibri"/>
              <a:buChar char="●"/>
            </a:pPr>
            <a:r>
              <a:rPr lang="en-US" sz="2300">
                <a:solidFill>
                  <a:schemeClr val="dk1"/>
                </a:solidFill>
                <a:latin typeface="Calibri"/>
                <a:ea typeface="Calibri"/>
                <a:cs typeface="Calibri"/>
                <a:sym typeface="Calibri"/>
              </a:rPr>
              <a:t>The goal is to empower them to make informed choices to reduce their alcohol or tobacco consumption.</a:t>
            </a:r>
            <a:endParaRPr sz="2300">
              <a:solidFill>
                <a:schemeClr val="dk1"/>
              </a:solidFill>
              <a:latin typeface="Calibri"/>
              <a:ea typeface="Calibri"/>
              <a:cs typeface="Calibri"/>
              <a:sym typeface="Calibri"/>
            </a:endParaRPr>
          </a:p>
          <a:p>
            <a:pPr marL="457200" lvl="0" indent="-368300" algn="l" rtl="0">
              <a:lnSpc>
                <a:spcPct val="115000"/>
              </a:lnSpc>
              <a:spcBef>
                <a:spcPts val="0"/>
              </a:spcBef>
              <a:spcAft>
                <a:spcPts val="0"/>
              </a:spcAft>
              <a:buClr>
                <a:schemeClr val="dk1"/>
              </a:buClr>
              <a:buSzPts val="2200"/>
              <a:buFont typeface="Calibri"/>
              <a:buChar char="●"/>
            </a:pPr>
            <a:r>
              <a:rPr lang="en-US" sz="2300">
                <a:solidFill>
                  <a:schemeClr val="dk1"/>
                </a:solidFill>
                <a:latin typeface="Calibri"/>
                <a:ea typeface="Calibri"/>
                <a:cs typeface="Calibri"/>
                <a:sym typeface="Calibri"/>
              </a:rPr>
              <a:t>It is also possible to investigate the health impact on individuals exposed to secondhand smoke and those who do not frequently consume alcohol, including children.</a:t>
            </a:r>
            <a:endParaRPr sz="2300">
              <a:solidFill>
                <a:schemeClr val="dk1"/>
              </a:solidFill>
              <a:latin typeface="Calibri"/>
              <a:ea typeface="Calibri"/>
              <a:cs typeface="Calibri"/>
              <a:sym typeface="Calibri"/>
            </a:endParaRPr>
          </a:p>
          <a:p>
            <a:pPr marL="0" marR="0" lvl="0" indent="0" algn="just" rtl="0">
              <a:lnSpc>
                <a:spcPct val="150000"/>
              </a:lnSpc>
              <a:spcBef>
                <a:spcPts val="1200"/>
              </a:spcBef>
              <a:spcAft>
                <a:spcPts val="0"/>
              </a:spcAft>
              <a:buClr>
                <a:srgbClr val="000000"/>
              </a:buClr>
              <a:buSzPts val="2000"/>
              <a:buFont typeface="Arial"/>
              <a:buNone/>
            </a:pPr>
            <a:endParaRPr sz="2000">
              <a:solidFill>
                <a:schemeClr val="dk1"/>
              </a:solidFill>
              <a:latin typeface="Basic"/>
              <a:ea typeface="Basic"/>
              <a:cs typeface="Basic"/>
              <a:sym typeface="Basic"/>
            </a:endParaRPr>
          </a:p>
          <a:p>
            <a:pPr marL="0" marR="0" lvl="0" indent="0" algn="just" rtl="0">
              <a:lnSpc>
                <a:spcPct val="150000"/>
              </a:lnSpc>
              <a:spcBef>
                <a:spcPts val="0"/>
              </a:spcBef>
              <a:spcAft>
                <a:spcPts val="0"/>
              </a:spcAft>
              <a:buClr>
                <a:srgbClr val="000000"/>
              </a:buClr>
              <a:buSzPts val="2000"/>
              <a:buFont typeface="Arial"/>
              <a:buNone/>
            </a:pPr>
            <a:endParaRPr sz="2000">
              <a:solidFill>
                <a:schemeClr val="dk1"/>
              </a:solidFill>
              <a:latin typeface="Basic"/>
              <a:ea typeface="Basic"/>
              <a:cs typeface="Basic"/>
              <a:sym typeface="Bas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a3c6eee8ea_0_18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3" name="Google Shape;563;g2a3c6eee8ea_0_18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64" name="Google Shape;564;g2a3c6eee8ea_0_18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65" name="Google Shape;565;g2a3c6eee8ea_0_18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66" name="Google Shape;566;g2a3c6eee8ea_0_188"/>
          <p:cNvGrpSpPr/>
          <p:nvPr/>
        </p:nvGrpSpPr>
        <p:grpSpPr>
          <a:xfrm>
            <a:off x="10448403" y="6298437"/>
            <a:ext cx="1637373" cy="559563"/>
            <a:chOff x="10446511" y="6298437"/>
            <a:chExt cx="1637373" cy="559563"/>
          </a:xfrm>
        </p:grpSpPr>
        <p:grpSp>
          <p:nvGrpSpPr>
            <p:cNvPr id="567" name="Google Shape;567;g2a3c6eee8ea_0_188"/>
            <p:cNvGrpSpPr/>
            <p:nvPr/>
          </p:nvGrpSpPr>
          <p:grpSpPr>
            <a:xfrm>
              <a:off x="10446511" y="6298437"/>
              <a:ext cx="1637373" cy="559563"/>
              <a:chOff x="10393959" y="6209098"/>
              <a:chExt cx="1637373" cy="559563"/>
            </a:xfrm>
          </p:grpSpPr>
          <p:pic>
            <p:nvPicPr>
              <p:cNvPr id="568" name="Google Shape;568;g2a3c6eee8ea_0_18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69" name="Google Shape;569;g2a3c6eee8ea_0_18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0" name="Google Shape;570;g2a3c6eee8ea_0_18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71" name="Google Shape;571;g2a3c6eee8ea_0_18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72" name="Google Shape;572;g2a3c6eee8ea_0_188"/>
          <p:cNvSpPr txBox="1"/>
          <p:nvPr/>
        </p:nvSpPr>
        <p:spPr>
          <a:xfrm>
            <a:off x="1371600" y="1546187"/>
            <a:ext cx="9448800" cy="36171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T- test Analysis: Null Hypothesis Rejected. Coefficients are Statistically Significant.</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73" name="Google Shape;573;g2a3c6eee8ea_0_188"/>
          <p:cNvPicPr preferRelativeResize="0"/>
          <p:nvPr/>
        </p:nvPicPr>
        <p:blipFill>
          <a:blip r:embed="rId5">
            <a:alphaModFix/>
          </a:blip>
          <a:stretch>
            <a:fillRect/>
          </a:stretch>
        </p:blipFill>
        <p:spPr>
          <a:xfrm>
            <a:off x="2657475" y="2395538"/>
            <a:ext cx="6419850" cy="4010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2a3c6eee8ea_0_204"/>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9" name="Google Shape;579;g2a3c6eee8ea_0_204"/>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80" name="Google Shape;580;g2a3c6eee8ea_0_204"/>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81" name="Google Shape;581;g2a3c6eee8ea_0_204"/>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2: Regression Analysis</a:t>
            </a:r>
            <a:endParaRPr sz="4000">
              <a:latin typeface="Basic"/>
              <a:ea typeface="Basic"/>
              <a:cs typeface="Basic"/>
              <a:sym typeface="Basic"/>
            </a:endParaRPr>
          </a:p>
        </p:txBody>
      </p:sp>
      <p:grpSp>
        <p:nvGrpSpPr>
          <p:cNvPr id="582" name="Google Shape;582;g2a3c6eee8ea_0_204"/>
          <p:cNvGrpSpPr/>
          <p:nvPr/>
        </p:nvGrpSpPr>
        <p:grpSpPr>
          <a:xfrm>
            <a:off x="10448403" y="6298437"/>
            <a:ext cx="1637373" cy="559563"/>
            <a:chOff x="10446511" y="6298437"/>
            <a:chExt cx="1637373" cy="559563"/>
          </a:xfrm>
        </p:grpSpPr>
        <p:grpSp>
          <p:nvGrpSpPr>
            <p:cNvPr id="583" name="Google Shape;583;g2a3c6eee8ea_0_204"/>
            <p:cNvGrpSpPr/>
            <p:nvPr/>
          </p:nvGrpSpPr>
          <p:grpSpPr>
            <a:xfrm>
              <a:off x="10446511" y="6298437"/>
              <a:ext cx="1637373" cy="559563"/>
              <a:chOff x="10393959" y="6209098"/>
              <a:chExt cx="1637373" cy="559563"/>
            </a:xfrm>
          </p:grpSpPr>
          <p:pic>
            <p:nvPicPr>
              <p:cNvPr id="584" name="Google Shape;584;g2a3c6eee8ea_0_204"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585" name="Google Shape;585;g2a3c6eee8ea_0_204"/>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6" name="Google Shape;586;g2a3c6eee8ea_0_204"/>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587" name="Google Shape;587;g2a3c6eee8ea_0_204"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588" name="Google Shape;588;g2a3c6eee8ea_0_204"/>
          <p:cNvSpPr txBox="1"/>
          <p:nvPr/>
        </p:nvSpPr>
        <p:spPr>
          <a:xfrm>
            <a:off x="1371600" y="1546187"/>
            <a:ext cx="9448800" cy="64032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F- test Analysis:</a:t>
            </a: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2000" b="1">
                <a:solidFill>
                  <a:schemeClr val="dk1"/>
                </a:solidFill>
                <a:latin typeface="Calibri"/>
                <a:ea typeface="Calibri"/>
                <a:cs typeface="Calibri"/>
                <a:sym typeface="Calibri"/>
              </a:rPr>
              <a:t>Interpretation:</a:t>
            </a:r>
            <a:endParaRPr sz="2000" b="1">
              <a:solidFill>
                <a:schemeClr val="dk1"/>
              </a:solidFill>
              <a:latin typeface="Calibri"/>
              <a:ea typeface="Calibri"/>
              <a:cs typeface="Calibri"/>
              <a:sym typeface="Calibri"/>
            </a:endParaRPr>
          </a:p>
          <a:p>
            <a:pPr marL="457200" lvl="0" indent="-355600" algn="l" rtl="0">
              <a:lnSpc>
                <a:spcPct val="115000"/>
              </a:lnSpc>
              <a:spcBef>
                <a:spcPts val="1200"/>
              </a:spcBef>
              <a:spcAft>
                <a:spcPts val="0"/>
              </a:spcAft>
              <a:buClr>
                <a:schemeClr val="dk1"/>
              </a:buClr>
              <a:buSzPts val="2000"/>
              <a:buChar char="●"/>
            </a:pPr>
            <a:r>
              <a:rPr lang="en-US" sz="2000" b="1">
                <a:solidFill>
                  <a:schemeClr val="dk1"/>
                </a:solidFill>
                <a:latin typeface="Calibri"/>
                <a:ea typeface="Calibri"/>
                <a:cs typeface="Calibri"/>
                <a:sym typeface="Calibri"/>
              </a:rPr>
              <a:t>F-statistic</a:t>
            </a:r>
            <a:r>
              <a:rPr lang="en-US" sz="2000">
                <a:solidFill>
                  <a:schemeClr val="dk1"/>
                </a:solidFill>
                <a:latin typeface="Calibri"/>
                <a:ea typeface="Calibri"/>
                <a:cs typeface="Calibri"/>
                <a:sym typeface="Calibri"/>
              </a:rPr>
              <a:t>: The value of the F-statistic is 6133.72. This is a large value, indicating that </a:t>
            </a:r>
            <a:r>
              <a:rPr lang="en-US" sz="2000" b="1">
                <a:solidFill>
                  <a:schemeClr val="dk1"/>
                </a:solidFill>
                <a:latin typeface="Calibri"/>
                <a:ea typeface="Calibri"/>
                <a:cs typeface="Calibri"/>
                <a:sym typeface="Calibri"/>
              </a:rPr>
              <a:t>the variance explained by the model is much greater than the unexplained variance</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Char char="●"/>
            </a:pPr>
            <a:r>
              <a:rPr lang="en-US" sz="2000" b="1">
                <a:solidFill>
                  <a:schemeClr val="dk1"/>
                </a:solidFill>
                <a:latin typeface="Calibri"/>
                <a:ea typeface="Calibri"/>
                <a:cs typeface="Calibri"/>
                <a:sym typeface="Calibri"/>
              </a:rPr>
              <a:t>p-value</a:t>
            </a:r>
            <a:r>
              <a:rPr lang="en-US" sz="2000">
                <a:solidFill>
                  <a:schemeClr val="dk1"/>
                </a:solidFill>
                <a:latin typeface="Calibri"/>
                <a:ea typeface="Calibri"/>
                <a:cs typeface="Calibri"/>
                <a:sym typeface="Calibri"/>
              </a:rPr>
              <a:t>: The p-value is very close to zero (scientific notation is used). This suggests </a:t>
            </a:r>
            <a:r>
              <a:rPr lang="en-US" sz="2000" b="1">
                <a:solidFill>
                  <a:schemeClr val="dk1"/>
                </a:solidFill>
                <a:latin typeface="Calibri"/>
                <a:ea typeface="Calibri"/>
                <a:cs typeface="Calibri"/>
                <a:sym typeface="Calibri"/>
              </a:rPr>
              <a:t>strong evidence against the null hypothesis </a:t>
            </a:r>
            <a:r>
              <a:rPr lang="en-US" sz="2000">
                <a:solidFill>
                  <a:schemeClr val="dk1"/>
                </a:solidFill>
                <a:latin typeface="Calibri"/>
                <a:ea typeface="Calibri"/>
                <a:cs typeface="Calibri"/>
                <a:sym typeface="Calibri"/>
              </a:rPr>
              <a:t>that all coefficients are zero, indicating that at least one of the independent variables has a significant effect on the dependent variable.</a:t>
            </a:r>
            <a:endParaRPr sz="2000">
              <a:solidFill>
                <a:schemeClr val="dk1"/>
              </a:solidFill>
              <a:latin typeface="Calibri"/>
              <a:ea typeface="Calibri"/>
              <a:cs typeface="Calibri"/>
              <a:sym typeface="Calibri"/>
            </a:endParaRPr>
          </a:p>
          <a:p>
            <a:pPr marL="457200" marR="0" lvl="0" indent="0" algn="l" rtl="0">
              <a:lnSpc>
                <a:spcPct val="150000"/>
              </a:lnSpc>
              <a:spcBef>
                <a:spcPts val="120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589" name="Google Shape;589;g2a3c6eee8ea_0_204"/>
          <p:cNvPicPr preferRelativeResize="0"/>
          <p:nvPr/>
        </p:nvPicPr>
        <p:blipFill>
          <a:blip r:embed="rId5">
            <a:alphaModFix/>
          </a:blip>
          <a:stretch>
            <a:fillRect/>
          </a:stretch>
        </p:blipFill>
        <p:spPr>
          <a:xfrm>
            <a:off x="1995500" y="2585872"/>
            <a:ext cx="8353425" cy="92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2a38d5be58c_0_169"/>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 name="Google Shape;595;g2a38d5be58c_0_169"/>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596" name="Google Shape;596;g2a38d5be58c_0_169"/>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597" name="Google Shape;597;g2a38d5be58c_0_169"/>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598" name="Google Shape;598;g2a38d5be58c_0_169"/>
          <p:cNvGrpSpPr/>
          <p:nvPr/>
        </p:nvGrpSpPr>
        <p:grpSpPr>
          <a:xfrm>
            <a:off x="10448403" y="6298437"/>
            <a:ext cx="1637373" cy="559563"/>
            <a:chOff x="10446511" y="6298437"/>
            <a:chExt cx="1637373" cy="559563"/>
          </a:xfrm>
        </p:grpSpPr>
        <p:grpSp>
          <p:nvGrpSpPr>
            <p:cNvPr id="599" name="Google Shape;599;g2a38d5be58c_0_169"/>
            <p:cNvGrpSpPr/>
            <p:nvPr/>
          </p:nvGrpSpPr>
          <p:grpSpPr>
            <a:xfrm>
              <a:off x="10446511" y="6298437"/>
              <a:ext cx="1637373" cy="559563"/>
              <a:chOff x="10393959" y="6209098"/>
              <a:chExt cx="1637373" cy="559563"/>
            </a:xfrm>
          </p:grpSpPr>
          <p:pic>
            <p:nvPicPr>
              <p:cNvPr id="600" name="Google Shape;600;g2a38d5be58c_0_169"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01" name="Google Shape;601;g2a38d5be58c_0_169"/>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2" name="Google Shape;602;g2a38d5be58c_0_169"/>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03" name="Google Shape;603;g2a38d5be58c_0_169"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604" name="Google Shape;604;g2a38d5be58c_0_169"/>
          <p:cNvSpPr txBox="1"/>
          <p:nvPr/>
        </p:nvSpPr>
        <p:spPr>
          <a:xfrm>
            <a:off x="1371600" y="1546187"/>
            <a:ext cx="9448800" cy="81426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The Machine Learning Models Explored in this phase are:</a:t>
            </a:r>
            <a:endParaRPr sz="20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Decision Trees</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Logistic Regression</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K-Nearest Neighbors</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Naive Bayes</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Support Vector Machine</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Random Forest</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Multilayer Perceptron Network</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Bagging: Random Forest Classifier</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Boosting : Extra Gradient Boosting Classifier</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Stacking: Base Estimators: MLP, SVC and XGB; Final Estimator: Random Forest</a:t>
            </a:r>
            <a:endParaRPr sz="18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0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br>
              <a:rPr lang="en-US" sz="2000">
                <a:solidFill>
                  <a:schemeClr val="dk1"/>
                </a:solidFill>
                <a:latin typeface="Calibri"/>
                <a:ea typeface="Calibri"/>
                <a:cs typeface="Calibri"/>
                <a:sym typeface="Calibri"/>
              </a:rPr>
            </a:br>
            <a:br>
              <a:rPr lang="en-US" sz="16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11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2a38d5be58c_0_183"/>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0" name="Google Shape;610;g2a38d5be58c_0_183"/>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11" name="Google Shape;611;g2a38d5be58c_0_183"/>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12" name="Google Shape;612;g2a38d5be58c_0_183"/>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sp>
        <p:nvSpPr>
          <p:cNvPr id="613" name="Google Shape;613;g2a38d5be58c_0_183"/>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5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For each model, grid search has been performed to get the best hyperparameters:</a:t>
            </a:r>
            <a:endParaRPr sz="2050">
              <a:solidFill>
                <a:schemeClr val="dk1"/>
              </a:solidFill>
            </a:endParaRPr>
          </a:p>
        </p:txBody>
      </p:sp>
      <p:graphicFrame>
        <p:nvGraphicFramePr>
          <p:cNvPr id="614" name="Google Shape;614;g2a38d5be58c_0_183"/>
          <p:cNvGraphicFramePr/>
          <p:nvPr/>
        </p:nvGraphicFramePr>
        <p:xfrm>
          <a:off x="1555525" y="2092475"/>
          <a:ext cx="10076725" cy="4450098"/>
        </p:xfrm>
        <a:graphic>
          <a:graphicData uri="http://schemas.openxmlformats.org/drawingml/2006/table">
            <a:tbl>
              <a:tblPr>
                <a:noFill/>
                <a:tableStyleId>{E0066242-7861-4755-AF23-6DE9F03CECC8}</a:tableStyleId>
              </a:tblPr>
              <a:tblGrid>
                <a:gridCol w="3053950">
                  <a:extLst>
                    <a:ext uri="{9D8B030D-6E8A-4147-A177-3AD203B41FA5}">
                      <a16:colId xmlns:a16="http://schemas.microsoft.com/office/drawing/2014/main" val="20000"/>
                    </a:ext>
                  </a:extLst>
                </a:gridCol>
                <a:gridCol w="7022775">
                  <a:extLst>
                    <a:ext uri="{9D8B030D-6E8A-4147-A177-3AD203B41FA5}">
                      <a16:colId xmlns:a16="http://schemas.microsoft.com/office/drawing/2014/main" val="20001"/>
                    </a:ext>
                  </a:extLst>
                </a:gridCol>
              </a:tblGrid>
              <a:tr h="329100">
                <a:tc>
                  <a:txBody>
                    <a:bodyPr/>
                    <a:lstStyle/>
                    <a:p>
                      <a:pPr marL="0" lvl="0" indent="0" algn="l" rtl="0">
                        <a:lnSpc>
                          <a:spcPct val="100000"/>
                        </a:lnSpc>
                        <a:spcBef>
                          <a:spcPts val="0"/>
                        </a:spcBef>
                        <a:spcAft>
                          <a:spcPts val="0"/>
                        </a:spcAft>
                        <a:buNone/>
                      </a:pPr>
                      <a:r>
                        <a:rPr lang="en-US" sz="1300" b="1">
                          <a:latin typeface="Calibri"/>
                          <a:ea typeface="Calibri"/>
                          <a:cs typeface="Calibri"/>
                          <a:sym typeface="Calibri"/>
                        </a:rPr>
                        <a:t>Algorithm</a:t>
                      </a:r>
                      <a:endParaRPr sz="13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b="1">
                          <a:latin typeface="Calibri"/>
                          <a:ea typeface="Calibri"/>
                          <a:cs typeface="Calibri"/>
                          <a:sym typeface="Calibri"/>
                        </a:rPr>
                        <a:t>Best Parameters</a:t>
                      </a:r>
                      <a:endParaRPr sz="13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Decision Trees Pre Pruning</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Parameters of DT after Pre Pruning: {'criterion': 'gini', 'max_depth': 7, 'max_features': None, 'min_samples_leaf': 4, 'min_samples_split': 2, 'splitter': 'best'}</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Decision Trees Post Pruning</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Optimal Alpha: 0.00017839864883602806</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Logistic Regression</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Parameters for Logistic Regression: {'C': 0.01, 'penalty': 'l2', 'solver': 'liblinear'}</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K Nearest Neighbours</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k value: 24</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Support Vector Machine</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Params of SVC: {'C': 1, 'kernel': 'linear'}</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Naïve Bayes</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Hyperparameters for Naive bayes: {'var_smoothing': 1e-09}</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3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Random Forest</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Params of RF: {'max_depth': 10, 'min_samples_leaf': 1, 'min_samples_split': 10, 'n_estimators': 200}</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29100">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Extra Gradient Boosting</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300">
                          <a:latin typeface="Calibri"/>
                          <a:ea typeface="Calibri"/>
                          <a:cs typeface="Calibri"/>
                          <a:sym typeface="Calibri"/>
                        </a:rPr>
                        <a:t>Best Params of XGB: {'learning_rate': 0.1, 'max_depth': 3, 'n_estimators': 100}</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50150">
                <a:tc>
                  <a:txBody>
                    <a:bodyPr/>
                    <a:lstStyle/>
                    <a:p>
                      <a:pPr marL="0" lvl="0" indent="0" algn="l" rtl="0">
                        <a:lnSpc>
                          <a:spcPct val="115000"/>
                        </a:lnSpc>
                        <a:spcBef>
                          <a:spcPts val="0"/>
                        </a:spcBef>
                        <a:spcAft>
                          <a:spcPts val="0"/>
                        </a:spcAft>
                        <a:buNone/>
                      </a:pPr>
                      <a:r>
                        <a:rPr lang="en-US" sz="1300">
                          <a:latin typeface="Calibri"/>
                          <a:ea typeface="Calibri"/>
                          <a:cs typeface="Calibri"/>
                          <a:sym typeface="Calibri"/>
                        </a:rPr>
                        <a:t>Multilayer Perceptron Classifier</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a:latin typeface="Calibri"/>
                          <a:ea typeface="Calibri"/>
                          <a:cs typeface="Calibri"/>
                          <a:sym typeface="Calibri"/>
                        </a:rPr>
                        <a:t> Best Parameters for MLPC: {'activation': 'logistic', 'alpha': 0.001, 'hidden_layer_sizes': (50, 50), 'max_iter': 300}</a:t>
                      </a:r>
                      <a:endParaRPr sz="13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a38d5be58c_0_20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 name="Google Shape;620;g2a38d5be58c_0_20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21" name="Google Shape;621;g2a38d5be58c_0_20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22" name="Google Shape;622;g2a38d5be58c_0_20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623" name="Google Shape;623;g2a38d5be58c_0_201"/>
          <p:cNvGrpSpPr/>
          <p:nvPr/>
        </p:nvGrpSpPr>
        <p:grpSpPr>
          <a:xfrm>
            <a:off x="10448403" y="6298437"/>
            <a:ext cx="1637373" cy="559563"/>
            <a:chOff x="10446511" y="6298437"/>
            <a:chExt cx="1637373" cy="559563"/>
          </a:xfrm>
        </p:grpSpPr>
        <p:grpSp>
          <p:nvGrpSpPr>
            <p:cNvPr id="624" name="Google Shape;624;g2a38d5be58c_0_201"/>
            <p:cNvGrpSpPr/>
            <p:nvPr/>
          </p:nvGrpSpPr>
          <p:grpSpPr>
            <a:xfrm>
              <a:off x="10446511" y="6298437"/>
              <a:ext cx="1637373" cy="559563"/>
              <a:chOff x="10393959" y="6209098"/>
              <a:chExt cx="1637373" cy="559563"/>
            </a:xfrm>
          </p:grpSpPr>
          <p:pic>
            <p:nvPicPr>
              <p:cNvPr id="625" name="Google Shape;625;g2a38d5be58c_0_20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26" name="Google Shape;626;g2a38d5be58c_0_20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7" name="Google Shape;627;g2a38d5be58c_0_20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28" name="Google Shape;628;g2a38d5be58c_0_20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629" name="Google Shape;629;g2a38d5be58c_0_201"/>
          <p:cNvSpPr txBox="1"/>
          <p:nvPr/>
        </p:nvSpPr>
        <p:spPr>
          <a:xfrm>
            <a:off x="1303025" y="1546178"/>
            <a:ext cx="9517500" cy="8541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Each models, performance evaluation has been done after stratified k-fold cross validation. Following metrics has been used for performance evaluation:</a:t>
            </a:r>
            <a:endParaRPr sz="2050">
              <a:solidFill>
                <a:schemeClr val="dk1"/>
              </a:solidFill>
            </a:endParaRPr>
          </a:p>
        </p:txBody>
      </p:sp>
      <p:sp>
        <p:nvSpPr>
          <p:cNvPr id="630" name="Google Shape;630;g2a38d5be58c_0_201"/>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Confusion matrix</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Precision</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Sensitivity or Recall</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Specificity</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F-score</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ROC and AUC curve</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a38d5be58c_0_21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6" name="Google Shape;636;g2a38d5be58c_0_21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37" name="Google Shape;637;g2a38d5be58c_0_21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38" name="Google Shape;638;g2a38d5be58c_0_21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639" name="Google Shape;639;g2a38d5be58c_0_218"/>
          <p:cNvGrpSpPr/>
          <p:nvPr/>
        </p:nvGrpSpPr>
        <p:grpSpPr>
          <a:xfrm>
            <a:off x="10448403" y="6298437"/>
            <a:ext cx="1637373" cy="559563"/>
            <a:chOff x="10446511" y="6298437"/>
            <a:chExt cx="1637373" cy="559563"/>
          </a:xfrm>
        </p:grpSpPr>
        <p:grpSp>
          <p:nvGrpSpPr>
            <p:cNvPr id="640" name="Google Shape;640;g2a38d5be58c_0_218"/>
            <p:cNvGrpSpPr/>
            <p:nvPr/>
          </p:nvGrpSpPr>
          <p:grpSpPr>
            <a:xfrm>
              <a:off x="10446511" y="6298437"/>
              <a:ext cx="1637373" cy="559563"/>
              <a:chOff x="10393959" y="6209098"/>
              <a:chExt cx="1637373" cy="559563"/>
            </a:xfrm>
          </p:grpSpPr>
          <p:pic>
            <p:nvPicPr>
              <p:cNvPr id="641" name="Google Shape;641;g2a38d5be58c_0_21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42" name="Google Shape;642;g2a38d5be58c_0_21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3" name="Google Shape;643;g2a38d5be58c_0_21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44" name="Google Shape;644;g2a38d5be58c_0_21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graphicFrame>
        <p:nvGraphicFramePr>
          <p:cNvPr id="645" name="Google Shape;645;g2a38d5be58c_0_218"/>
          <p:cNvGraphicFramePr/>
          <p:nvPr/>
        </p:nvGraphicFramePr>
        <p:xfrm>
          <a:off x="869025" y="1579425"/>
          <a:ext cx="10620950" cy="4332571"/>
        </p:xfrm>
        <a:graphic>
          <a:graphicData uri="http://schemas.openxmlformats.org/drawingml/2006/table">
            <a:tbl>
              <a:tblPr>
                <a:noFill/>
                <a:tableStyleId>{E0066242-7861-4755-AF23-6DE9F03CECC8}</a:tableStyleId>
              </a:tblPr>
              <a:tblGrid>
                <a:gridCol w="2538950">
                  <a:extLst>
                    <a:ext uri="{9D8B030D-6E8A-4147-A177-3AD203B41FA5}">
                      <a16:colId xmlns:a16="http://schemas.microsoft.com/office/drawing/2014/main" val="20000"/>
                    </a:ext>
                  </a:extLst>
                </a:gridCol>
                <a:gridCol w="1507100">
                  <a:extLst>
                    <a:ext uri="{9D8B030D-6E8A-4147-A177-3AD203B41FA5}">
                      <a16:colId xmlns:a16="http://schemas.microsoft.com/office/drawing/2014/main" val="20001"/>
                    </a:ext>
                  </a:extLst>
                </a:gridCol>
                <a:gridCol w="1507100">
                  <a:extLst>
                    <a:ext uri="{9D8B030D-6E8A-4147-A177-3AD203B41FA5}">
                      <a16:colId xmlns:a16="http://schemas.microsoft.com/office/drawing/2014/main" val="20002"/>
                    </a:ext>
                  </a:extLst>
                </a:gridCol>
                <a:gridCol w="1507100">
                  <a:extLst>
                    <a:ext uri="{9D8B030D-6E8A-4147-A177-3AD203B41FA5}">
                      <a16:colId xmlns:a16="http://schemas.microsoft.com/office/drawing/2014/main" val="20003"/>
                    </a:ext>
                  </a:extLst>
                </a:gridCol>
                <a:gridCol w="1507100">
                  <a:extLst>
                    <a:ext uri="{9D8B030D-6E8A-4147-A177-3AD203B41FA5}">
                      <a16:colId xmlns:a16="http://schemas.microsoft.com/office/drawing/2014/main" val="20004"/>
                    </a:ext>
                  </a:extLst>
                </a:gridCol>
                <a:gridCol w="2053600">
                  <a:extLst>
                    <a:ext uri="{9D8B030D-6E8A-4147-A177-3AD203B41FA5}">
                      <a16:colId xmlns:a16="http://schemas.microsoft.com/office/drawing/2014/main" val="20005"/>
                    </a:ext>
                  </a:extLst>
                </a:gridCol>
              </a:tblGrid>
              <a:tr h="416075">
                <a:tc>
                  <a:txBody>
                    <a:bodyPr/>
                    <a:lstStyle/>
                    <a:p>
                      <a:pPr marL="0" lvl="0" indent="0" algn="l" rtl="0">
                        <a:lnSpc>
                          <a:spcPct val="115000"/>
                        </a:lnSpc>
                        <a:spcBef>
                          <a:spcPts val="0"/>
                        </a:spcBef>
                        <a:spcAft>
                          <a:spcPts val="0"/>
                        </a:spcAft>
                        <a:buNone/>
                      </a:pPr>
                      <a:r>
                        <a:rPr lang="en-US" sz="1700" b="1"/>
                        <a:t>Model</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Precision</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Recall</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Specificity</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F-score</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Roc Auc</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1725">
                <a:tc>
                  <a:txBody>
                    <a:bodyPr/>
                    <a:lstStyle/>
                    <a:p>
                      <a:pPr marL="0" lvl="0" indent="0" algn="l" rtl="0">
                        <a:lnSpc>
                          <a:spcPct val="100000"/>
                        </a:lnSpc>
                        <a:spcBef>
                          <a:spcPts val="0"/>
                        </a:spcBef>
                        <a:spcAft>
                          <a:spcPts val="0"/>
                        </a:spcAft>
                        <a:buNone/>
                      </a:pPr>
                      <a:r>
                        <a:rPr lang="en-US" sz="1700"/>
                        <a:t>Logistic Regression</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0.6264</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0.6098</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0.93, 1: 0.70, 2: 0.78}</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0.6149</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0.85, 1: 0.72, 2: 0.72},</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1725">
                <a:tc>
                  <a:txBody>
                    <a:bodyPr/>
                    <a:lstStyle/>
                    <a:p>
                      <a:pPr marL="0" lvl="0" indent="0" algn="l" rtl="0">
                        <a:lnSpc>
                          <a:spcPct val="100000"/>
                        </a:lnSpc>
                        <a:spcBef>
                          <a:spcPts val="0"/>
                        </a:spcBef>
                        <a:spcAft>
                          <a:spcPts val="0"/>
                        </a:spcAft>
                        <a:buNone/>
                      </a:pPr>
                      <a:r>
                        <a:rPr lang="en-US" sz="1700"/>
                        <a:t>K-Nearest Neighbours</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0.6083</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0.5909</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0.92, 1: 0.70, 2: 0.75}</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0.5965</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0.83, 1: 0.70, 2: 0.70}</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1725">
                <a:tc>
                  <a:txBody>
                    <a:bodyPr/>
                    <a:lstStyle/>
                    <a:p>
                      <a:pPr marL="0" lvl="0" indent="0" algn="l" rtl="0">
                        <a:lnSpc>
                          <a:spcPct val="100000"/>
                        </a:lnSpc>
                        <a:spcBef>
                          <a:spcPts val="0"/>
                        </a:spcBef>
                        <a:spcAft>
                          <a:spcPts val="0"/>
                        </a:spcAft>
                        <a:buNone/>
                      </a:pPr>
                      <a:r>
                        <a:rPr lang="en-US" sz="1700"/>
                        <a:t>Naive Bayes</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0.5264</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0.5294</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0.73, 1: 0.62, 2: 0.93}</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0.4843</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0.82, 1: 0.70, 2: 0.67}</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73075">
                <a:tc>
                  <a:txBody>
                    <a:bodyPr/>
                    <a:lstStyle/>
                    <a:p>
                      <a:pPr marL="0" lvl="0" indent="0" algn="l" rtl="0">
                        <a:lnSpc>
                          <a:spcPct val="100000"/>
                        </a:lnSpc>
                        <a:spcBef>
                          <a:spcPts val="0"/>
                        </a:spcBef>
                        <a:spcAft>
                          <a:spcPts val="0"/>
                        </a:spcAft>
                        <a:buNone/>
                      </a:pPr>
                      <a:r>
                        <a:rPr lang="en-US" sz="1700"/>
                        <a:t>Random Forest</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0.6392</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0.6247</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0.93, 1: 0.74, 2: 0.76}</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0.6300</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0.86, 1: 0.74, 2: 0.74}</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1725">
                <a:tc>
                  <a:txBody>
                    <a:bodyPr/>
                    <a:lstStyle/>
                    <a:p>
                      <a:pPr marL="0" lvl="0" indent="0" algn="l" rtl="0">
                        <a:lnSpc>
                          <a:spcPct val="100000"/>
                        </a:lnSpc>
                        <a:spcBef>
                          <a:spcPts val="0"/>
                        </a:spcBef>
                        <a:spcAft>
                          <a:spcPts val="0"/>
                        </a:spcAft>
                        <a:buNone/>
                      </a:pPr>
                      <a:r>
                        <a:rPr lang="en-US" sz="1700"/>
                        <a:t>DT Pre Pruned</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0.6208</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0.6036</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0.93, 1: 0.74, 2: 0.72}</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0.6099</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700"/>
                        <a:t>{0: 0.85, 1: 0.72, 2: 0.72}</a:t>
                      </a:r>
                      <a:endParaRPr sz="17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a38d5be58c_0_235"/>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1" name="Google Shape;651;g2a38d5be58c_0_235"/>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52" name="Google Shape;652;g2a38d5be58c_0_235"/>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53" name="Google Shape;653;g2a38d5be58c_0_235"/>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654" name="Google Shape;654;g2a38d5be58c_0_235"/>
          <p:cNvGrpSpPr/>
          <p:nvPr/>
        </p:nvGrpSpPr>
        <p:grpSpPr>
          <a:xfrm>
            <a:off x="10448403" y="6298437"/>
            <a:ext cx="1637373" cy="559563"/>
            <a:chOff x="10446511" y="6298437"/>
            <a:chExt cx="1637373" cy="559563"/>
          </a:xfrm>
        </p:grpSpPr>
        <p:grpSp>
          <p:nvGrpSpPr>
            <p:cNvPr id="655" name="Google Shape;655;g2a38d5be58c_0_235"/>
            <p:cNvGrpSpPr/>
            <p:nvPr/>
          </p:nvGrpSpPr>
          <p:grpSpPr>
            <a:xfrm>
              <a:off x="10446511" y="6298437"/>
              <a:ext cx="1637373" cy="559563"/>
              <a:chOff x="10393959" y="6209098"/>
              <a:chExt cx="1637373" cy="559563"/>
            </a:xfrm>
          </p:grpSpPr>
          <p:pic>
            <p:nvPicPr>
              <p:cNvPr id="656" name="Google Shape;656;g2a38d5be58c_0_23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57" name="Google Shape;657;g2a38d5be58c_0_235"/>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8" name="Google Shape;658;g2a38d5be58c_0_23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59" name="Google Shape;659;g2a38d5be58c_0_23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graphicFrame>
        <p:nvGraphicFramePr>
          <p:cNvPr id="660" name="Google Shape;660;g2a38d5be58c_0_235"/>
          <p:cNvGraphicFramePr/>
          <p:nvPr/>
        </p:nvGraphicFramePr>
        <p:xfrm>
          <a:off x="969450" y="1699650"/>
          <a:ext cx="10620950" cy="4040262"/>
        </p:xfrm>
        <a:graphic>
          <a:graphicData uri="http://schemas.openxmlformats.org/drawingml/2006/table">
            <a:tbl>
              <a:tblPr>
                <a:noFill/>
                <a:tableStyleId>{E0066242-7861-4755-AF23-6DE9F03CECC8}</a:tableStyleId>
              </a:tblPr>
              <a:tblGrid>
                <a:gridCol w="2538950">
                  <a:extLst>
                    <a:ext uri="{9D8B030D-6E8A-4147-A177-3AD203B41FA5}">
                      <a16:colId xmlns:a16="http://schemas.microsoft.com/office/drawing/2014/main" val="20000"/>
                    </a:ext>
                  </a:extLst>
                </a:gridCol>
                <a:gridCol w="1507100">
                  <a:extLst>
                    <a:ext uri="{9D8B030D-6E8A-4147-A177-3AD203B41FA5}">
                      <a16:colId xmlns:a16="http://schemas.microsoft.com/office/drawing/2014/main" val="20001"/>
                    </a:ext>
                  </a:extLst>
                </a:gridCol>
                <a:gridCol w="1507100">
                  <a:extLst>
                    <a:ext uri="{9D8B030D-6E8A-4147-A177-3AD203B41FA5}">
                      <a16:colId xmlns:a16="http://schemas.microsoft.com/office/drawing/2014/main" val="20002"/>
                    </a:ext>
                  </a:extLst>
                </a:gridCol>
                <a:gridCol w="1507100">
                  <a:extLst>
                    <a:ext uri="{9D8B030D-6E8A-4147-A177-3AD203B41FA5}">
                      <a16:colId xmlns:a16="http://schemas.microsoft.com/office/drawing/2014/main" val="20003"/>
                    </a:ext>
                  </a:extLst>
                </a:gridCol>
                <a:gridCol w="1507100">
                  <a:extLst>
                    <a:ext uri="{9D8B030D-6E8A-4147-A177-3AD203B41FA5}">
                      <a16:colId xmlns:a16="http://schemas.microsoft.com/office/drawing/2014/main" val="20004"/>
                    </a:ext>
                  </a:extLst>
                </a:gridCol>
                <a:gridCol w="2053600">
                  <a:extLst>
                    <a:ext uri="{9D8B030D-6E8A-4147-A177-3AD203B41FA5}">
                      <a16:colId xmlns:a16="http://schemas.microsoft.com/office/drawing/2014/main" val="20005"/>
                    </a:ext>
                  </a:extLst>
                </a:gridCol>
              </a:tblGrid>
              <a:tr h="416075">
                <a:tc>
                  <a:txBody>
                    <a:bodyPr/>
                    <a:lstStyle/>
                    <a:p>
                      <a:pPr marL="0" lvl="0" indent="0" algn="l" rtl="0">
                        <a:lnSpc>
                          <a:spcPct val="115000"/>
                        </a:lnSpc>
                        <a:spcBef>
                          <a:spcPts val="0"/>
                        </a:spcBef>
                        <a:spcAft>
                          <a:spcPts val="0"/>
                        </a:spcAft>
                        <a:buNone/>
                      </a:pPr>
                      <a:r>
                        <a:rPr lang="en-US" sz="1700" b="1"/>
                        <a:t>Model</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Precision</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Recall</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Specificity</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F-score</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b="1"/>
                        <a:t>Roc Auc</a:t>
                      </a:r>
                      <a:endParaRPr sz="17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1725">
                <a:tc>
                  <a:txBody>
                    <a:bodyPr/>
                    <a:lstStyle/>
                    <a:p>
                      <a:pPr marL="0" lvl="0" indent="0" algn="l" rtl="0">
                        <a:lnSpc>
                          <a:spcPct val="100000"/>
                        </a:lnSpc>
                        <a:spcBef>
                          <a:spcPts val="0"/>
                        </a:spcBef>
                        <a:spcAft>
                          <a:spcPts val="0"/>
                        </a:spcAft>
                        <a:buNone/>
                      </a:pPr>
                      <a:r>
                        <a:rPr lang="en-US" sz="1800"/>
                        <a:t>DT Post Pruned</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0.6291</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0.6128</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0.93, 1: 0.73, 2: 0.75}</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0.6187</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0.85, 1: 0.72, 2: 0.72}</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1725">
                <a:tc>
                  <a:txBody>
                    <a:bodyPr/>
                    <a:lstStyle/>
                    <a:p>
                      <a:pPr marL="0" lvl="0" indent="0" algn="l" rtl="0">
                        <a:lnSpc>
                          <a:spcPct val="100000"/>
                        </a:lnSpc>
                        <a:spcBef>
                          <a:spcPts val="0"/>
                        </a:spcBef>
                        <a:spcAft>
                          <a:spcPts val="0"/>
                        </a:spcAft>
                        <a:buNone/>
                      </a:pPr>
                      <a:r>
                        <a:rPr lang="en-US" sz="1800"/>
                        <a:t>Bagging</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0.6603</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0.6463</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0.93, 1: 0.79, 2: 0.74}</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0.6508</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0.87, 1: 0.78, 2: 0.77}</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1725">
                <a:tc>
                  <a:txBody>
                    <a:bodyPr/>
                    <a:lstStyle/>
                    <a:p>
                      <a:pPr marL="0" lvl="0" indent="0" algn="l" rtl="0">
                        <a:lnSpc>
                          <a:spcPct val="100000"/>
                        </a:lnSpc>
                        <a:spcBef>
                          <a:spcPts val="0"/>
                        </a:spcBef>
                        <a:spcAft>
                          <a:spcPts val="0"/>
                        </a:spcAft>
                        <a:buNone/>
                      </a:pPr>
                      <a:r>
                        <a:rPr lang="en-US" sz="1800"/>
                        <a:t>Stacking</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0.6472</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0.6350</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0.92, 1: 0.76, 2: 0.76}</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0.6395</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800"/>
                        <a:t>{0: 0.86, 1: 0.76, 2: 0.76}</a:t>
                      </a:r>
                      <a:endParaRPr sz="18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30150">
                <a:tc>
                  <a:txBody>
                    <a:bodyPr/>
                    <a:lstStyle/>
                    <a:p>
                      <a:pPr marL="0" lvl="0" indent="0" algn="l" rtl="0">
                        <a:lnSpc>
                          <a:spcPct val="100000"/>
                        </a:lnSpc>
                        <a:spcBef>
                          <a:spcPts val="0"/>
                        </a:spcBef>
                        <a:spcAft>
                          <a:spcPts val="0"/>
                        </a:spcAft>
                        <a:buNone/>
                      </a:pPr>
                      <a:r>
                        <a:rPr lang="en-US" sz="1600"/>
                        <a:t>XGBoost</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600"/>
                        <a:t>0.6415</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600"/>
                        <a:t>0.6272</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600"/>
                        <a:t>{0: 0.93, 1: 0.74, 2: 0.76}</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600"/>
                        <a:t>0.6323</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600"/>
                        <a:t>{0: 0.86, 1: 0.75, 2: 0.74}</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63850">
                <a:tc>
                  <a:txBody>
                    <a:bodyPr/>
                    <a:lstStyle/>
                    <a:p>
                      <a:pPr marL="0" lvl="0" indent="0" algn="l" rtl="0">
                        <a:lnSpc>
                          <a:spcPct val="115000"/>
                        </a:lnSpc>
                        <a:spcBef>
                          <a:spcPts val="0"/>
                        </a:spcBef>
                        <a:spcAft>
                          <a:spcPts val="0"/>
                        </a:spcAft>
                        <a:buNone/>
                      </a:pPr>
                      <a:r>
                        <a:rPr lang="en-US" sz="1600"/>
                        <a:t>SVC</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0.6280</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0.6108</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 0.93, 1: 0.68, 2: 0.80}</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0.6144</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 0.82, 1: 0.72, 2: 0.72}</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661" name="Google Shape;661;g2a38d5be58c_0_235"/>
          <p:cNvGraphicFramePr/>
          <p:nvPr/>
        </p:nvGraphicFramePr>
        <p:xfrm>
          <a:off x="969450" y="5796225"/>
          <a:ext cx="10620900" cy="719806"/>
        </p:xfrm>
        <a:graphic>
          <a:graphicData uri="http://schemas.openxmlformats.org/drawingml/2006/table">
            <a:tbl>
              <a:tblPr>
                <a:noFill/>
                <a:tableStyleId>{E0066242-7861-4755-AF23-6DE9F03CECC8}</a:tableStyleId>
              </a:tblPr>
              <a:tblGrid>
                <a:gridCol w="2538950">
                  <a:extLst>
                    <a:ext uri="{9D8B030D-6E8A-4147-A177-3AD203B41FA5}">
                      <a16:colId xmlns:a16="http://schemas.microsoft.com/office/drawing/2014/main" val="20000"/>
                    </a:ext>
                  </a:extLst>
                </a:gridCol>
                <a:gridCol w="1507100">
                  <a:extLst>
                    <a:ext uri="{9D8B030D-6E8A-4147-A177-3AD203B41FA5}">
                      <a16:colId xmlns:a16="http://schemas.microsoft.com/office/drawing/2014/main" val="20001"/>
                    </a:ext>
                  </a:extLst>
                </a:gridCol>
                <a:gridCol w="1507100">
                  <a:extLst>
                    <a:ext uri="{9D8B030D-6E8A-4147-A177-3AD203B41FA5}">
                      <a16:colId xmlns:a16="http://schemas.microsoft.com/office/drawing/2014/main" val="20002"/>
                    </a:ext>
                  </a:extLst>
                </a:gridCol>
                <a:gridCol w="1507100">
                  <a:extLst>
                    <a:ext uri="{9D8B030D-6E8A-4147-A177-3AD203B41FA5}">
                      <a16:colId xmlns:a16="http://schemas.microsoft.com/office/drawing/2014/main" val="20003"/>
                    </a:ext>
                  </a:extLst>
                </a:gridCol>
                <a:gridCol w="1507100">
                  <a:extLst>
                    <a:ext uri="{9D8B030D-6E8A-4147-A177-3AD203B41FA5}">
                      <a16:colId xmlns:a16="http://schemas.microsoft.com/office/drawing/2014/main" val="20004"/>
                    </a:ext>
                  </a:extLst>
                </a:gridCol>
                <a:gridCol w="2053550">
                  <a:extLst>
                    <a:ext uri="{9D8B030D-6E8A-4147-A177-3AD203B41FA5}">
                      <a16:colId xmlns:a16="http://schemas.microsoft.com/office/drawing/2014/main" val="20005"/>
                    </a:ext>
                  </a:extLst>
                </a:gridCol>
              </a:tblGrid>
              <a:tr h="361950">
                <a:tc>
                  <a:txBody>
                    <a:bodyPr/>
                    <a:lstStyle/>
                    <a:p>
                      <a:pPr marL="0" lvl="0" indent="0" algn="l" rtl="0">
                        <a:lnSpc>
                          <a:spcPct val="115000"/>
                        </a:lnSpc>
                        <a:spcBef>
                          <a:spcPts val="0"/>
                        </a:spcBef>
                        <a:spcAft>
                          <a:spcPts val="0"/>
                        </a:spcAft>
                        <a:buNone/>
                      </a:pPr>
                      <a:r>
                        <a:rPr lang="en-US" sz="1600"/>
                        <a:t>MLP</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0.6384</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0.6222</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 0.93, 1: 0.70, 2: 0.79}</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0.6264</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600"/>
                        <a:t>{0: 0.86, 1: 0.74, 2: 0.74}</a:t>
                      </a:r>
                      <a:endParaRPr sz="160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a3c6eee8ea_0_10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7" name="Google Shape;667;g2a3c6eee8ea_0_10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68" name="Google Shape;668;g2a3c6eee8ea_0_10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69" name="Google Shape;669;g2a3c6eee8ea_0_10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670" name="Google Shape;670;g2a3c6eee8ea_0_102"/>
          <p:cNvGrpSpPr/>
          <p:nvPr/>
        </p:nvGrpSpPr>
        <p:grpSpPr>
          <a:xfrm>
            <a:off x="10448403" y="6298437"/>
            <a:ext cx="1637373" cy="559563"/>
            <a:chOff x="10446511" y="6298437"/>
            <a:chExt cx="1637373" cy="559563"/>
          </a:xfrm>
        </p:grpSpPr>
        <p:grpSp>
          <p:nvGrpSpPr>
            <p:cNvPr id="671" name="Google Shape;671;g2a3c6eee8ea_0_102"/>
            <p:cNvGrpSpPr/>
            <p:nvPr/>
          </p:nvGrpSpPr>
          <p:grpSpPr>
            <a:xfrm>
              <a:off x="10446511" y="6298437"/>
              <a:ext cx="1637373" cy="559563"/>
              <a:chOff x="10393959" y="6209098"/>
              <a:chExt cx="1637373" cy="559563"/>
            </a:xfrm>
          </p:grpSpPr>
          <p:pic>
            <p:nvPicPr>
              <p:cNvPr id="672" name="Google Shape;672;g2a3c6eee8ea_0_10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73" name="Google Shape;673;g2a3c6eee8ea_0_10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4" name="Google Shape;674;g2a3c6eee8ea_0_10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75" name="Google Shape;675;g2a3c6eee8ea_0_10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676" name="Google Shape;676;g2a3c6eee8ea_0_102"/>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Result Analysis</a:t>
            </a:r>
            <a:endParaRPr sz="2050">
              <a:solidFill>
                <a:schemeClr val="dk1"/>
              </a:solidFill>
            </a:endParaRPr>
          </a:p>
        </p:txBody>
      </p:sp>
      <p:sp>
        <p:nvSpPr>
          <p:cNvPr id="677" name="Google Shape;677;g2a3c6eee8ea_0_102"/>
          <p:cNvSpPr txBox="1"/>
          <p:nvPr/>
        </p:nvSpPr>
        <p:spPr>
          <a:xfrm>
            <a:off x="2074550" y="2343225"/>
            <a:ext cx="9858300" cy="43347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rPr>
              <a:t>P</a:t>
            </a:r>
            <a:r>
              <a:rPr lang="en-US" sz="1500">
                <a:solidFill>
                  <a:schemeClr val="dk1"/>
                </a:solidFill>
                <a:latin typeface="Calibri"/>
                <a:ea typeface="Calibri"/>
                <a:cs typeface="Calibri"/>
                <a:sym typeface="Calibri"/>
              </a:rPr>
              <a:t>recision:</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Calibri"/>
                <a:ea typeface="Calibri"/>
                <a:cs typeface="Calibri"/>
                <a:sym typeface="Calibri"/>
              </a:rPr>
              <a:t>Highest Precision: Bagging achieves the highest precision of 0.6603, indicating its ability to correctly classify positive instances.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Recall:</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Calibri"/>
                <a:ea typeface="Calibri"/>
                <a:cs typeface="Calibri"/>
                <a:sym typeface="Calibri"/>
              </a:rPr>
              <a:t>Highest Recall: Bagging also demonstrates the highest recall of 0.6463, showcasing its effectiveness in capturing positive instances.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Specificity:</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Calibri"/>
                <a:ea typeface="Calibri"/>
                <a:cs typeface="Calibri"/>
                <a:sym typeface="Calibri"/>
              </a:rPr>
              <a:t>Highest Specificity: Random Forest attains the highest specificity values for all classes, indicating its proficiency in correctly identifying negative instances.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F-score:</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Calibri"/>
                <a:ea typeface="Calibri"/>
                <a:cs typeface="Calibri"/>
                <a:sym typeface="Calibri"/>
              </a:rPr>
              <a:t>Highest F-score: Bagging leads with the highest F-score of 0.6508, considering both precision and recall.</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AutoNum type="arabicPeriod"/>
            </a:pPr>
            <a:r>
              <a:rPr lang="en-US" sz="1500">
                <a:solidFill>
                  <a:schemeClr val="dk1"/>
                </a:solidFill>
                <a:latin typeface="Calibri"/>
                <a:ea typeface="Calibri"/>
                <a:cs typeface="Calibri"/>
                <a:sym typeface="Calibri"/>
              </a:rPr>
              <a:t>Roc Auc:</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Calibri"/>
                <a:ea typeface="Calibri"/>
                <a:cs typeface="Calibri"/>
                <a:sym typeface="Calibri"/>
              </a:rPr>
              <a:t>Highest Roc Auc: Bagging and Stacking both achieve the highest Roc Auc values across classes, indicating their strong overall performance.</a:t>
            </a:r>
            <a:endParaRPr sz="15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600" b="1">
              <a:solidFill>
                <a:schemeClr val="dk1"/>
              </a:solidFill>
              <a:latin typeface="Calibri"/>
              <a:ea typeface="Calibri"/>
              <a:cs typeface="Calibri"/>
              <a:sym typeface="Calibri"/>
            </a:endParaRPr>
          </a:p>
          <a:p>
            <a:pPr marL="457200" lvl="0" indent="0" algn="l" rtl="0">
              <a:spcBef>
                <a:spcPts val="120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2a38d5be58c_0_25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3" name="Google Shape;683;g2a38d5be58c_0_25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684" name="Google Shape;684;g2a38d5be58c_0_25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685" name="Google Shape;685;g2a38d5be58c_0_250"/>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686" name="Google Shape;686;g2a38d5be58c_0_250"/>
          <p:cNvGrpSpPr/>
          <p:nvPr/>
        </p:nvGrpSpPr>
        <p:grpSpPr>
          <a:xfrm>
            <a:off x="10448403" y="6298437"/>
            <a:ext cx="1637373" cy="559563"/>
            <a:chOff x="10446511" y="6298437"/>
            <a:chExt cx="1637373" cy="559563"/>
          </a:xfrm>
        </p:grpSpPr>
        <p:grpSp>
          <p:nvGrpSpPr>
            <p:cNvPr id="687" name="Google Shape;687;g2a38d5be58c_0_250"/>
            <p:cNvGrpSpPr/>
            <p:nvPr/>
          </p:nvGrpSpPr>
          <p:grpSpPr>
            <a:xfrm>
              <a:off x="10446511" y="6298437"/>
              <a:ext cx="1637373" cy="559563"/>
              <a:chOff x="10393959" y="6209098"/>
              <a:chExt cx="1637373" cy="559563"/>
            </a:xfrm>
          </p:grpSpPr>
          <p:pic>
            <p:nvPicPr>
              <p:cNvPr id="688" name="Google Shape;688;g2a38d5be58c_0_25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689" name="Google Shape;689;g2a38d5be58c_0_25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 name="Google Shape;690;g2a38d5be58c_0_250"/>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691" name="Google Shape;691;g2a38d5be58c_0_250"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692" name="Google Shape;692;g2a38d5be58c_0_250"/>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693" name="Google Shape;693;g2a38d5be58c_0_250"/>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DT Pre-Pruned Model</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ROC of DT Pre-Pruned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694" name="Google Shape;694;g2a38d5be58c_0_250"/>
          <p:cNvPicPr preferRelativeResize="0"/>
          <p:nvPr/>
        </p:nvPicPr>
        <p:blipFill rotWithShape="1">
          <a:blip r:embed="rId5">
            <a:alphaModFix/>
          </a:blip>
          <a:srcRect r="9982" b="2695"/>
          <a:stretch/>
        </p:blipFill>
        <p:spPr>
          <a:xfrm>
            <a:off x="1303025" y="2528302"/>
            <a:ext cx="4586276" cy="3345224"/>
          </a:xfrm>
          <a:prstGeom prst="rect">
            <a:avLst/>
          </a:prstGeom>
          <a:noFill/>
          <a:ln>
            <a:noFill/>
          </a:ln>
        </p:spPr>
      </p:pic>
      <p:pic>
        <p:nvPicPr>
          <p:cNvPr id="695" name="Google Shape;695;g2a38d5be58c_0_250"/>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2a38d5be58c_0_26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 name="Google Shape;701;g2a38d5be58c_0_26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02" name="Google Shape;702;g2a38d5be58c_0_26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03" name="Google Shape;703;g2a38d5be58c_0_26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04" name="Google Shape;704;g2a38d5be58c_0_268"/>
          <p:cNvGrpSpPr/>
          <p:nvPr/>
        </p:nvGrpSpPr>
        <p:grpSpPr>
          <a:xfrm>
            <a:off x="10448403" y="6298437"/>
            <a:ext cx="1637373" cy="559563"/>
            <a:chOff x="10446511" y="6298437"/>
            <a:chExt cx="1637373" cy="559563"/>
          </a:xfrm>
        </p:grpSpPr>
        <p:grpSp>
          <p:nvGrpSpPr>
            <p:cNvPr id="705" name="Google Shape;705;g2a38d5be58c_0_268"/>
            <p:cNvGrpSpPr/>
            <p:nvPr/>
          </p:nvGrpSpPr>
          <p:grpSpPr>
            <a:xfrm>
              <a:off x="10446511" y="6298437"/>
              <a:ext cx="1637373" cy="559563"/>
              <a:chOff x="10393959" y="6209098"/>
              <a:chExt cx="1637373" cy="559563"/>
            </a:xfrm>
          </p:grpSpPr>
          <p:pic>
            <p:nvPicPr>
              <p:cNvPr id="706" name="Google Shape;706;g2a38d5be58c_0_26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07" name="Google Shape;707;g2a38d5be58c_0_26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 name="Google Shape;708;g2a38d5be58c_0_26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09" name="Google Shape;709;g2a38d5be58c_0_26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710" name="Google Shape;710;g2a38d5be58c_0_268"/>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711" name="Google Shape;711;g2a38d5be58c_0_268"/>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DT Post-Pruned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DT Post-Pruned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12" name="Google Shape;712;g2a38d5be58c_0_268"/>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713" name="Google Shape;713;g2a38d5be58c_0_268"/>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p:nvPr/>
        </p:nvSpPr>
        <p:spPr>
          <a:xfrm rot="5400000">
            <a:off x="11086857" y="36413"/>
            <a:ext cx="694481" cy="621654"/>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9" name="Google Shape;119;p5"/>
          <p:cNvSpPr txBox="1"/>
          <p:nvPr/>
        </p:nvSpPr>
        <p:spPr>
          <a:xfrm>
            <a:off x="1187669" y="430924"/>
            <a:ext cx="343688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20" name="Google Shape;120;p5"/>
          <p:cNvSpPr txBox="1"/>
          <p:nvPr/>
        </p:nvSpPr>
        <p:spPr>
          <a:xfrm>
            <a:off x="262760" y="5076497"/>
            <a:ext cx="59278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21" name="Google Shape;121;p5"/>
          <p:cNvSpPr txBox="1"/>
          <p:nvPr/>
        </p:nvSpPr>
        <p:spPr>
          <a:xfrm>
            <a:off x="1251882" y="623046"/>
            <a:ext cx="94488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Basic"/>
              <a:buNone/>
            </a:pPr>
            <a:r>
              <a:rPr lang="en-US" sz="4000" b="0" i="0" u="none" strike="noStrike" cap="none">
                <a:solidFill>
                  <a:srgbClr val="000000"/>
                </a:solidFill>
                <a:latin typeface="Basic"/>
                <a:ea typeface="Basic"/>
                <a:cs typeface="Basic"/>
                <a:sym typeface="Basic"/>
              </a:rPr>
              <a:t>                     </a:t>
            </a:r>
            <a:r>
              <a:rPr lang="en-US" sz="4000">
                <a:latin typeface="Basic"/>
                <a:ea typeface="Basic"/>
                <a:cs typeface="Basic"/>
                <a:sym typeface="Basic"/>
              </a:rPr>
              <a:t>Dataset Description</a:t>
            </a:r>
            <a:endParaRPr sz="4000" b="0" i="0" u="none" strike="noStrike" cap="none">
              <a:solidFill>
                <a:srgbClr val="262626"/>
              </a:solidFill>
              <a:latin typeface="Basic"/>
              <a:ea typeface="Basic"/>
              <a:cs typeface="Basic"/>
              <a:sym typeface="Basic"/>
            </a:endParaRPr>
          </a:p>
        </p:txBody>
      </p:sp>
      <p:grpSp>
        <p:nvGrpSpPr>
          <p:cNvPr id="122" name="Google Shape;122;p5"/>
          <p:cNvGrpSpPr/>
          <p:nvPr/>
        </p:nvGrpSpPr>
        <p:grpSpPr>
          <a:xfrm>
            <a:off x="10448403" y="6298437"/>
            <a:ext cx="1637373" cy="559563"/>
            <a:chOff x="10446511" y="6298437"/>
            <a:chExt cx="1637373" cy="559563"/>
          </a:xfrm>
        </p:grpSpPr>
        <p:grpSp>
          <p:nvGrpSpPr>
            <p:cNvPr id="123" name="Google Shape;123;p5"/>
            <p:cNvGrpSpPr/>
            <p:nvPr/>
          </p:nvGrpSpPr>
          <p:grpSpPr>
            <a:xfrm>
              <a:off x="10446511" y="6298437"/>
              <a:ext cx="1637373" cy="559563"/>
              <a:chOff x="10393959" y="6209098"/>
              <a:chExt cx="1637373" cy="559563"/>
            </a:xfrm>
          </p:grpSpPr>
          <p:pic>
            <p:nvPicPr>
              <p:cNvPr id="124" name="Google Shape;124;p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25" name="Google Shape;125;p5"/>
              <p:cNvSpPr/>
              <p:nvPr/>
            </p:nvSpPr>
            <p:spPr>
              <a:xfrm>
                <a:off x="10423249" y="6209098"/>
                <a:ext cx="1608083" cy="46644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6" name="Google Shape;126;p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27" name="Google Shape;127;p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28" name="Google Shape;128;p5"/>
          <p:cNvSpPr txBox="1"/>
          <p:nvPr/>
        </p:nvSpPr>
        <p:spPr>
          <a:xfrm>
            <a:off x="1466200" y="1661400"/>
            <a:ext cx="9448800" cy="68136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Basic"/>
              <a:buNone/>
            </a:pPr>
            <a:r>
              <a:rPr lang="en-US" sz="2400" b="1" dirty="0">
                <a:solidFill>
                  <a:schemeClr val="dk1"/>
                </a:solidFill>
                <a:latin typeface="Calibri"/>
                <a:ea typeface="Calibri"/>
                <a:cs typeface="Calibri"/>
                <a:sym typeface="Calibri"/>
              </a:rPr>
              <a:t>Dataset Name:</a:t>
            </a:r>
            <a:r>
              <a:rPr lang="en-US" sz="2400" dirty="0">
                <a:solidFill>
                  <a:schemeClr val="dk1"/>
                </a:solidFill>
                <a:latin typeface="Calibri"/>
                <a:ea typeface="Calibri"/>
                <a:cs typeface="Calibri"/>
                <a:sym typeface="Calibri"/>
              </a:rPr>
              <a:t> </a:t>
            </a:r>
            <a:r>
              <a:rPr lang="en-US" sz="2300" b="1" dirty="0">
                <a:solidFill>
                  <a:schemeClr val="dk1"/>
                </a:solidFill>
              </a:rPr>
              <a:t>Smoking and Drinking Dataset with body signal</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This dataset is collected from National Health Insurance Service in Korea.</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The purpose of this dataset is to:</a:t>
            </a:r>
            <a:endParaRPr sz="2400" dirty="0">
              <a:solidFill>
                <a:schemeClr val="dk1"/>
              </a:solidFill>
              <a:latin typeface="Calibri"/>
              <a:ea typeface="Calibri"/>
              <a:cs typeface="Calibri"/>
              <a:sym typeface="Calibri"/>
            </a:endParaRPr>
          </a:p>
          <a:p>
            <a:pPr marL="457200" marR="0" lvl="0" indent="-381000" algn="just" rtl="0">
              <a:lnSpc>
                <a:spcPct val="15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  Analysis of body signal</a:t>
            </a:r>
            <a:endParaRPr sz="2400" dirty="0">
              <a:solidFill>
                <a:schemeClr val="dk1"/>
              </a:solidFill>
              <a:latin typeface="Calibri"/>
              <a:ea typeface="Calibri"/>
              <a:cs typeface="Calibri"/>
              <a:sym typeface="Calibri"/>
            </a:endParaRPr>
          </a:p>
          <a:p>
            <a:pPr marL="457200" marR="0" lvl="0" indent="-381000" rtl="0">
              <a:lnSpc>
                <a:spcPct val="15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  Classification of smoker or drinker</a:t>
            </a:r>
            <a:br>
              <a:rPr lang="en-US" sz="2400" dirty="0">
                <a:solidFill>
                  <a:schemeClr val="dk1"/>
                </a:solidFill>
                <a:latin typeface="Calibri"/>
                <a:ea typeface="Calibri"/>
                <a:cs typeface="Calibri"/>
                <a:sym typeface="Calibri"/>
              </a:rPr>
            </a:br>
            <a:r>
              <a:rPr lang="en-US" sz="2400" b="1" dirty="0">
                <a:solidFill>
                  <a:schemeClr val="dk1"/>
                </a:solidFill>
                <a:latin typeface="Calibri"/>
                <a:ea typeface="Calibri"/>
                <a:cs typeface="Calibri"/>
                <a:sym typeface="Calibri"/>
              </a:rPr>
              <a:t>60k rows, 24 columns</a:t>
            </a:r>
            <a:endParaRPr sz="2400" b="1" dirty="0">
              <a:solidFill>
                <a:schemeClr val="dk1"/>
              </a:solidFill>
              <a:latin typeface="Calibri"/>
              <a:ea typeface="Calibri"/>
              <a:cs typeface="Calibri"/>
              <a:sym typeface="Calibri"/>
            </a:endParaRPr>
          </a:p>
          <a:p>
            <a:pPr marL="457200" marR="0" lvl="0" indent="0" algn="just" rtl="0">
              <a:lnSpc>
                <a:spcPct val="150000"/>
              </a:lnSpc>
              <a:spcBef>
                <a:spcPts val="0"/>
              </a:spcBef>
              <a:spcAft>
                <a:spcPts val="0"/>
              </a:spcAft>
              <a:buNone/>
            </a:pPr>
            <a:r>
              <a:rPr lang="en-US" sz="2400" b="1" dirty="0">
                <a:solidFill>
                  <a:schemeClr val="dk1"/>
                </a:solidFill>
                <a:latin typeface="Calibri"/>
                <a:ea typeface="Calibri"/>
                <a:cs typeface="Calibri"/>
                <a:sym typeface="Calibri"/>
              </a:rPr>
              <a:t>Categorical Features=6</a:t>
            </a:r>
            <a:endParaRPr sz="2400" b="1" dirty="0">
              <a:solidFill>
                <a:schemeClr val="dk1"/>
              </a:solidFill>
              <a:latin typeface="Calibri"/>
              <a:ea typeface="Calibri"/>
              <a:cs typeface="Calibri"/>
              <a:sym typeface="Calibri"/>
            </a:endParaRPr>
          </a:p>
          <a:p>
            <a:pPr marL="457200" marR="0" lvl="0" indent="0" algn="just" rtl="0">
              <a:lnSpc>
                <a:spcPct val="150000"/>
              </a:lnSpc>
              <a:spcBef>
                <a:spcPts val="0"/>
              </a:spcBef>
              <a:spcAft>
                <a:spcPts val="0"/>
              </a:spcAft>
              <a:buNone/>
            </a:pPr>
            <a:r>
              <a:rPr lang="en-US" sz="2400" b="1" dirty="0">
                <a:solidFill>
                  <a:schemeClr val="dk1"/>
                </a:solidFill>
                <a:latin typeface="Calibri"/>
                <a:ea typeface="Calibri"/>
                <a:cs typeface="Calibri"/>
                <a:sym typeface="Calibri"/>
              </a:rPr>
              <a:t>Numerical Features=18</a:t>
            </a:r>
            <a:endParaRPr sz="2400" b="1" dirty="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Basic"/>
              <a:buNone/>
            </a:pPr>
            <a:endParaRPr sz="2400" dirty="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endParaRPr sz="110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000"/>
              <a:buFont typeface="Arial"/>
              <a:buNone/>
            </a:pPr>
            <a:endParaRPr sz="2000" dirty="0">
              <a:latin typeface="Basic"/>
              <a:ea typeface="Basic"/>
              <a:cs typeface="Basic"/>
              <a:sym typeface="Basic"/>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dirty="0">
              <a:solidFill>
                <a:srgbClr val="000000"/>
              </a:solidFill>
              <a:latin typeface="Basic"/>
              <a:ea typeface="Basic"/>
              <a:cs typeface="Basic"/>
              <a:sym typeface="Basic"/>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Basic"/>
              <a:ea typeface="Basic"/>
              <a:cs typeface="Basic"/>
              <a:sym typeface="Basic"/>
            </a:endParaRPr>
          </a:p>
          <a:p>
            <a:pPr marL="0" marR="0" lvl="0" indent="0" algn="just" rtl="0">
              <a:lnSpc>
                <a:spcPct val="150000"/>
              </a:lnSpc>
              <a:spcBef>
                <a:spcPts val="0"/>
              </a:spcBef>
              <a:spcAft>
                <a:spcPts val="0"/>
              </a:spcAft>
              <a:buClr>
                <a:schemeClr val="dk1"/>
              </a:buClr>
              <a:buSzPts val="2000"/>
              <a:buFont typeface="Calibri"/>
              <a:buNone/>
            </a:pPr>
            <a:endParaRPr sz="2000" b="1" i="0" u="none" strike="noStrike" cap="none" dirty="0">
              <a:solidFill>
                <a:srgbClr val="000000"/>
              </a:solidFill>
              <a:latin typeface="Basic"/>
              <a:ea typeface="Basic"/>
              <a:cs typeface="Basic"/>
              <a:sym typeface="Bas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g2a38d5be58c_0_285"/>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 name="Google Shape;719;g2a38d5be58c_0_285"/>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20" name="Google Shape;720;g2a38d5be58c_0_285"/>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21" name="Google Shape;721;g2a38d5be58c_0_285"/>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22" name="Google Shape;722;g2a38d5be58c_0_285"/>
          <p:cNvGrpSpPr/>
          <p:nvPr/>
        </p:nvGrpSpPr>
        <p:grpSpPr>
          <a:xfrm>
            <a:off x="10448403" y="6298437"/>
            <a:ext cx="1637373" cy="559563"/>
            <a:chOff x="10446511" y="6298437"/>
            <a:chExt cx="1637373" cy="559563"/>
          </a:xfrm>
        </p:grpSpPr>
        <p:grpSp>
          <p:nvGrpSpPr>
            <p:cNvPr id="723" name="Google Shape;723;g2a38d5be58c_0_285"/>
            <p:cNvGrpSpPr/>
            <p:nvPr/>
          </p:nvGrpSpPr>
          <p:grpSpPr>
            <a:xfrm>
              <a:off x="10446511" y="6298437"/>
              <a:ext cx="1637373" cy="559563"/>
              <a:chOff x="10393959" y="6209098"/>
              <a:chExt cx="1637373" cy="559563"/>
            </a:xfrm>
          </p:grpSpPr>
          <p:pic>
            <p:nvPicPr>
              <p:cNvPr id="724" name="Google Shape;724;g2a38d5be58c_0_28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25" name="Google Shape;725;g2a38d5be58c_0_285"/>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 name="Google Shape;726;g2a38d5be58c_0_28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27" name="Google Shape;727;g2a38d5be58c_0_28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728" name="Google Shape;728;g2a38d5be58c_0_285"/>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729" name="Google Shape;729;g2a38d5be58c_0_285"/>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Logistic Regression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Logistic Regression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30" name="Google Shape;730;g2a38d5be58c_0_285"/>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731" name="Google Shape;731;g2a38d5be58c_0_285"/>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a38d5be58c_0_30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7" name="Google Shape;737;g2a38d5be58c_0_30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38" name="Google Shape;738;g2a38d5be58c_0_30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39" name="Google Shape;739;g2a38d5be58c_0_30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40" name="Google Shape;740;g2a38d5be58c_0_302"/>
          <p:cNvGrpSpPr/>
          <p:nvPr/>
        </p:nvGrpSpPr>
        <p:grpSpPr>
          <a:xfrm>
            <a:off x="10448403" y="6298437"/>
            <a:ext cx="1637373" cy="559563"/>
            <a:chOff x="10446511" y="6298437"/>
            <a:chExt cx="1637373" cy="559563"/>
          </a:xfrm>
        </p:grpSpPr>
        <p:grpSp>
          <p:nvGrpSpPr>
            <p:cNvPr id="741" name="Google Shape;741;g2a38d5be58c_0_302"/>
            <p:cNvGrpSpPr/>
            <p:nvPr/>
          </p:nvGrpSpPr>
          <p:grpSpPr>
            <a:xfrm>
              <a:off x="10446511" y="6298437"/>
              <a:ext cx="1637373" cy="559563"/>
              <a:chOff x="10393959" y="6209098"/>
              <a:chExt cx="1637373" cy="559563"/>
            </a:xfrm>
          </p:grpSpPr>
          <p:pic>
            <p:nvPicPr>
              <p:cNvPr id="742" name="Google Shape;742;g2a38d5be58c_0_30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43" name="Google Shape;743;g2a38d5be58c_0_30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 name="Google Shape;744;g2a38d5be58c_0_30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45" name="Google Shape;745;g2a38d5be58c_0_30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746" name="Google Shape;746;g2a38d5be58c_0_302"/>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747" name="Google Shape;747;g2a38d5be58c_0_302"/>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KNN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KNN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48" name="Google Shape;748;g2a38d5be58c_0_302"/>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749" name="Google Shape;749;g2a38d5be58c_0_302"/>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2a38d5be58c_0_319"/>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5" name="Google Shape;755;g2a38d5be58c_0_319"/>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56" name="Google Shape;756;g2a38d5be58c_0_319"/>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57" name="Google Shape;757;g2a38d5be58c_0_319"/>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58" name="Google Shape;758;g2a38d5be58c_0_319"/>
          <p:cNvGrpSpPr/>
          <p:nvPr/>
        </p:nvGrpSpPr>
        <p:grpSpPr>
          <a:xfrm>
            <a:off x="10448403" y="6298437"/>
            <a:ext cx="1637373" cy="559563"/>
            <a:chOff x="10446511" y="6298437"/>
            <a:chExt cx="1637373" cy="559563"/>
          </a:xfrm>
        </p:grpSpPr>
        <p:grpSp>
          <p:nvGrpSpPr>
            <p:cNvPr id="759" name="Google Shape;759;g2a38d5be58c_0_319"/>
            <p:cNvGrpSpPr/>
            <p:nvPr/>
          </p:nvGrpSpPr>
          <p:grpSpPr>
            <a:xfrm>
              <a:off x="10446511" y="6298437"/>
              <a:ext cx="1637373" cy="559563"/>
              <a:chOff x="10393959" y="6209098"/>
              <a:chExt cx="1637373" cy="559563"/>
            </a:xfrm>
          </p:grpSpPr>
          <p:pic>
            <p:nvPicPr>
              <p:cNvPr id="760" name="Google Shape;760;g2a38d5be58c_0_319"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61" name="Google Shape;761;g2a38d5be58c_0_319"/>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 name="Google Shape;762;g2a38d5be58c_0_319"/>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63" name="Google Shape;763;g2a38d5be58c_0_319"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764" name="Google Shape;764;g2a38d5be58c_0_319"/>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765" name="Google Shape;765;g2a38d5be58c_0_319"/>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NB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NB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66" name="Google Shape;766;g2a38d5be58c_0_319"/>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767" name="Google Shape;767;g2a38d5be58c_0_319"/>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2a3c6eee8ea_0_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 name="Google Shape;773;g2a3c6eee8ea_0_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74" name="Google Shape;774;g2a3c6eee8ea_0_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75" name="Google Shape;775;g2a3c6eee8ea_0_0"/>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76" name="Google Shape;776;g2a3c6eee8ea_0_0"/>
          <p:cNvGrpSpPr/>
          <p:nvPr/>
        </p:nvGrpSpPr>
        <p:grpSpPr>
          <a:xfrm>
            <a:off x="10448403" y="6298437"/>
            <a:ext cx="1637373" cy="559563"/>
            <a:chOff x="10446511" y="6298437"/>
            <a:chExt cx="1637373" cy="559563"/>
          </a:xfrm>
        </p:grpSpPr>
        <p:grpSp>
          <p:nvGrpSpPr>
            <p:cNvPr id="777" name="Google Shape;777;g2a3c6eee8ea_0_0"/>
            <p:cNvGrpSpPr/>
            <p:nvPr/>
          </p:nvGrpSpPr>
          <p:grpSpPr>
            <a:xfrm>
              <a:off x="10446511" y="6298437"/>
              <a:ext cx="1637373" cy="559563"/>
              <a:chOff x="10393959" y="6209098"/>
              <a:chExt cx="1637373" cy="559563"/>
            </a:xfrm>
          </p:grpSpPr>
          <p:pic>
            <p:nvPicPr>
              <p:cNvPr id="778" name="Google Shape;778;g2a3c6eee8ea_0_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79" name="Google Shape;779;g2a3c6eee8ea_0_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0" name="Google Shape;780;g2a3c6eee8ea_0_0"/>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81" name="Google Shape;781;g2a3c6eee8ea_0_0"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782" name="Google Shape;782;g2a3c6eee8ea_0_0"/>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783" name="Google Shape;783;g2a3c6eee8ea_0_0"/>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Bagging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Bagging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784" name="Google Shape;784;g2a3c6eee8ea_0_0"/>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785" name="Google Shape;785;g2a3c6eee8ea_0_0"/>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2a3c6eee8ea_0_1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 name="Google Shape;791;g2a3c6eee8ea_0_1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792" name="Google Shape;792;g2a3c6eee8ea_0_1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793" name="Google Shape;793;g2a3c6eee8ea_0_1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794" name="Google Shape;794;g2a3c6eee8ea_0_17"/>
          <p:cNvGrpSpPr/>
          <p:nvPr/>
        </p:nvGrpSpPr>
        <p:grpSpPr>
          <a:xfrm>
            <a:off x="10448403" y="6298437"/>
            <a:ext cx="1637373" cy="559563"/>
            <a:chOff x="10446511" y="6298437"/>
            <a:chExt cx="1637373" cy="559563"/>
          </a:xfrm>
        </p:grpSpPr>
        <p:grpSp>
          <p:nvGrpSpPr>
            <p:cNvPr id="795" name="Google Shape;795;g2a3c6eee8ea_0_17"/>
            <p:cNvGrpSpPr/>
            <p:nvPr/>
          </p:nvGrpSpPr>
          <p:grpSpPr>
            <a:xfrm>
              <a:off x="10446511" y="6298437"/>
              <a:ext cx="1637373" cy="559563"/>
              <a:chOff x="10393959" y="6209098"/>
              <a:chExt cx="1637373" cy="559563"/>
            </a:xfrm>
          </p:grpSpPr>
          <p:pic>
            <p:nvPicPr>
              <p:cNvPr id="796" name="Google Shape;796;g2a3c6eee8ea_0_1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797" name="Google Shape;797;g2a3c6eee8ea_0_1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8" name="Google Shape;798;g2a3c6eee8ea_0_1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799" name="Google Shape;799;g2a3c6eee8ea_0_1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00" name="Google Shape;800;g2a3c6eee8ea_0_17"/>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801" name="Google Shape;801;g2a3c6eee8ea_0_17"/>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RF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RF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802" name="Google Shape;802;g2a3c6eee8ea_0_17"/>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803" name="Google Shape;803;g2a3c6eee8ea_0_17"/>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a3c6eee8ea_0_34"/>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9" name="Google Shape;809;g2a3c6eee8ea_0_34"/>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10" name="Google Shape;810;g2a3c6eee8ea_0_34"/>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11" name="Google Shape;811;g2a3c6eee8ea_0_34"/>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12" name="Google Shape;812;g2a3c6eee8ea_0_34"/>
          <p:cNvGrpSpPr/>
          <p:nvPr/>
        </p:nvGrpSpPr>
        <p:grpSpPr>
          <a:xfrm>
            <a:off x="10448403" y="6298437"/>
            <a:ext cx="1637373" cy="559563"/>
            <a:chOff x="10446511" y="6298437"/>
            <a:chExt cx="1637373" cy="559563"/>
          </a:xfrm>
        </p:grpSpPr>
        <p:grpSp>
          <p:nvGrpSpPr>
            <p:cNvPr id="813" name="Google Shape;813;g2a3c6eee8ea_0_34"/>
            <p:cNvGrpSpPr/>
            <p:nvPr/>
          </p:nvGrpSpPr>
          <p:grpSpPr>
            <a:xfrm>
              <a:off x="10446511" y="6298437"/>
              <a:ext cx="1637373" cy="559563"/>
              <a:chOff x="10393959" y="6209098"/>
              <a:chExt cx="1637373" cy="559563"/>
            </a:xfrm>
          </p:grpSpPr>
          <p:pic>
            <p:nvPicPr>
              <p:cNvPr id="814" name="Google Shape;814;g2a3c6eee8ea_0_34"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815" name="Google Shape;815;g2a3c6eee8ea_0_34"/>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6" name="Google Shape;816;g2a3c6eee8ea_0_34"/>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817" name="Google Shape;817;g2a3c6eee8ea_0_34"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18" name="Google Shape;818;g2a3c6eee8ea_0_34"/>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819" name="Google Shape;819;g2a3c6eee8ea_0_34"/>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XGBoost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XGBoost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820" name="Google Shape;820;g2a3c6eee8ea_0_34"/>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821" name="Google Shape;821;g2a3c6eee8ea_0_34"/>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2a3c6eee8ea_0_5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7" name="Google Shape;827;g2a3c6eee8ea_0_5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28" name="Google Shape;828;g2a3c6eee8ea_0_5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29" name="Google Shape;829;g2a3c6eee8ea_0_5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30" name="Google Shape;830;g2a3c6eee8ea_0_51"/>
          <p:cNvGrpSpPr/>
          <p:nvPr/>
        </p:nvGrpSpPr>
        <p:grpSpPr>
          <a:xfrm>
            <a:off x="10448403" y="6298437"/>
            <a:ext cx="1637373" cy="559563"/>
            <a:chOff x="10446511" y="6298437"/>
            <a:chExt cx="1637373" cy="559563"/>
          </a:xfrm>
        </p:grpSpPr>
        <p:grpSp>
          <p:nvGrpSpPr>
            <p:cNvPr id="831" name="Google Shape;831;g2a3c6eee8ea_0_51"/>
            <p:cNvGrpSpPr/>
            <p:nvPr/>
          </p:nvGrpSpPr>
          <p:grpSpPr>
            <a:xfrm>
              <a:off x="10446511" y="6298437"/>
              <a:ext cx="1637373" cy="559563"/>
              <a:chOff x="10393959" y="6209098"/>
              <a:chExt cx="1637373" cy="559563"/>
            </a:xfrm>
          </p:grpSpPr>
          <p:pic>
            <p:nvPicPr>
              <p:cNvPr id="832" name="Google Shape;832;g2a3c6eee8ea_0_5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833" name="Google Shape;833;g2a3c6eee8ea_0_5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4" name="Google Shape;834;g2a3c6eee8ea_0_5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835" name="Google Shape;835;g2a3c6eee8ea_0_5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36" name="Google Shape;836;g2a3c6eee8ea_0_51"/>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837" name="Google Shape;837;g2a3c6eee8ea_0_51"/>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Stacking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Stacking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838" name="Google Shape;838;g2a3c6eee8ea_0_51"/>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839" name="Google Shape;839;g2a3c6eee8ea_0_51"/>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g2a3c6eee8ea_0_6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5" name="Google Shape;845;g2a3c6eee8ea_0_6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46" name="Google Shape;846;g2a3c6eee8ea_0_6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47" name="Google Shape;847;g2a3c6eee8ea_0_68"/>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48" name="Google Shape;848;g2a3c6eee8ea_0_68"/>
          <p:cNvGrpSpPr/>
          <p:nvPr/>
        </p:nvGrpSpPr>
        <p:grpSpPr>
          <a:xfrm>
            <a:off x="10448403" y="6298437"/>
            <a:ext cx="1637373" cy="559563"/>
            <a:chOff x="10446511" y="6298437"/>
            <a:chExt cx="1637373" cy="559563"/>
          </a:xfrm>
        </p:grpSpPr>
        <p:grpSp>
          <p:nvGrpSpPr>
            <p:cNvPr id="849" name="Google Shape;849;g2a3c6eee8ea_0_68"/>
            <p:cNvGrpSpPr/>
            <p:nvPr/>
          </p:nvGrpSpPr>
          <p:grpSpPr>
            <a:xfrm>
              <a:off x="10446511" y="6298437"/>
              <a:ext cx="1637373" cy="559563"/>
              <a:chOff x="10393959" y="6209098"/>
              <a:chExt cx="1637373" cy="559563"/>
            </a:xfrm>
          </p:grpSpPr>
          <p:pic>
            <p:nvPicPr>
              <p:cNvPr id="850" name="Google Shape;850;g2a3c6eee8ea_0_6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851" name="Google Shape;851;g2a3c6eee8ea_0_6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2" name="Google Shape;852;g2a3c6eee8ea_0_6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853" name="Google Shape;853;g2a3c6eee8ea_0_6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54" name="Google Shape;854;g2a3c6eee8ea_0_68"/>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855" name="Google Shape;855;g2a3c6eee8ea_0_68"/>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MLP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MLP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856" name="Google Shape;856;g2a3c6eee8ea_0_68"/>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857" name="Google Shape;857;g2a3c6eee8ea_0_68"/>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2a3c6eee8ea_0_85"/>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 name="Google Shape;863;g2a3c6eee8ea_0_85"/>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64" name="Google Shape;864;g2a3c6eee8ea_0_85"/>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65" name="Google Shape;865;g2a3c6eee8ea_0_85"/>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66" name="Google Shape;866;g2a3c6eee8ea_0_85"/>
          <p:cNvGrpSpPr/>
          <p:nvPr/>
        </p:nvGrpSpPr>
        <p:grpSpPr>
          <a:xfrm>
            <a:off x="10448403" y="6298437"/>
            <a:ext cx="1637373" cy="559563"/>
            <a:chOff x="10446511" y="6298437"/>
            <a:chExt cx="1637373" cy="559563"/>
          </a:xfrm>
        </p:grpSpPr>
        <p:grpSp>
          <p:nvGrpSpPr>
            <p:cNvPr id="867" name="Google Shape;867;g2a3c6eee8ea_0_85"/>
            <p:cNvGrpSpPr/>
            <p:nvPr/>
          </p:nvGrpSpPr>
          <p:grpSpPr>
            <a:xfrm>
              <a:off x="10446511" y="6298437"/>
              <a:ext cx="1637373" cy="559563"/>
              <a:chOff x="10393959" y="6209098"/>
              <a:chExt cx="1637373" cy="559563"/>
            </a:xfrm>
          </p:grpSpPr>
          <p:pic>
            <p:nvPicPr>
              <p:cNvPr id="868" name="Google Shape;868;g2a3c6eee8ea_0_85"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869" name="Google Shape;869;g2a3c6eee8ea_0_85"/>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0" name="Google Shape;870;g2a3c6eee8ea_0_85"/>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871" name="Google Shape;871;g2a3c6eee8ea_0_85"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72" name="Google Shape;872;g2a3c6eee8ea_0_85"/>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Confusion Matrices and ROC-AUC</a:t>
            </a:r>
            <a:endParaRPr sz="2050">
              <a:solidFill>
                <a:schemeClr val="dk1"/>
              </a:solidFill>
            </a:endParaRPr>
          </a:p>
        </p:txBody>
      </p:sp>
      <p:graphicFrame>
        <p:nvGraphicFramePr>
          <p:cNvPr id="873" name="Google Shape;873;g2a3c6eee8ea_0_85"/>
          <p:cNvGraphicFramePr/>
          <p:nvPr/>
        </p:nvGraphicFramePr>
        <p:xfrm>
          <a:off x="952500" y="2526525"/>
          <a:ext cx="10287000" cy="4090775"/>
        </p:xfrm>
        <a:graphic>
          <a:graphicData uri="http://schemas.openxmlformats.org/drawingml/2006/table">
            <a:tbl>
              <a:tblPr>
                <a:noFill/>
                <a:tableStyleId>{2EAE425C-87F3-4E72-A7D9-1D6AAF47B3AE}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4656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5125">
                <a:tc>
                  <a:txBody>
                    <a:bodyPr/>
                    <a:lstStyle/>
                    <a:p>
                      <a:pPr marL="0" lvl="0" indent="0" algn="ctr" rtl="0">
                        <a:spcBef>
                          <a:spcPts val="0"/>
                        </a:spcBef>
                        <a:spcAft>
                          <a:spcPts val="0"/>
                        </a:spcAft>
                        <a:buNone/>
                      </a:pPr>
                      <a:r>
                        <a:rPr lang="en-US"/>
                        <a:t>Confusion Matrix of SVC Model</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ROC of SVC Model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874" name="Google Shape;874;g2a3c6eee8ea_0_85"/>
          <p:cNvPicPr preferRelativeResize="0"/>
          <p:nvPr/>
        </p:nvPicPr>
        <p:blipFill rotWithShape="1">
          <a:blip r:embed="rId5">
            <a:alphaModFix/>
          </a:blip>
          <a:srcRect t="1371" b="1371"/>
          <a:stretch/>
        </p:blipFill>
        <p:spPr>
          <a:xfrm>
            <a:off x="1303025" y="2528302"/>
            <a:ext cx="4586276" cy="3345224"/>
          </a:xfrm>
          <a:prstGeom prst="rect">
            <a:avLst/>
          </a:prstGeom>
          <a:noFill/>
          <a:ln>
            <a:noFill/>
          </a:ln>
        </p:spPr>
      </p:pic>
      <p:pic>
        <p:nvPicPr>
          <p:cNvPr id="875" name="Google Shape;875;g2a3c6eee8ea_0_85"/>
          <p:cNvPicPr preferRelativeResize="0"/>
          <p:nvPr/>
        </p:nvPicPr>
        <p:blipFill rotWithShape="1">
          <a:blip r:embed="rId6">
            <a:alphaModFix/>
          </a:blip>
          <a:srcRect t="1371" b="1371"/>
          <a:stretch/>
        </p:blipFill>
        <p:spPr>
          <a:xfrm>
            <a:off x="6298900" y="2646952"/>
            <a:ext cx="4586276" cy="33452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2a3ef88b8a9_0_1"/>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1" name="Google Shape;881;g2a3ef88b8a9_0_1"/>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82" name="Google Shape;882;g2a3ef88b8a9_0_1"/>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83" name="Google Shape;883;g2a3ef88b8a9_0_1"/>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84" name="Google Shape;884;g2a3ef88b8a9_0_1"/>
          <p:cNvGrpSpPr/>
          <p:nvPr/>
        </p:nvGrpSpPr>
        <p:grpSpPr>
          <a:xfrm>
            <a:off x="10448403" y="6298437"/>
            <a:ext cx="1637373" cy="559563"/>
            <a:chOff x="10446511" y="6298437"/>
            <a:chExt cx="1637373" cy="559563"/>
          </a:xfrm>
        </p:grpSpPr>
        <p:grpSp>
          <p:nvGrpSpPr>
            <p:cNvPr id="885" name="Google Shape;885;g2a3ef88b8a9_0_1"/>
            <p:cNvGrpSpPr/>
            <p:nvPr/>
          </p:nvGrpSpPr>
          <p:grpSpPr>
            <a:xfrm>
              <a:off x="10446511" y="6298437"/>
              <a:ext cx="1637373" cy="559563"/>
              <a:chOff x="10393959" y="6209098"/>
              <a:chExt cx="1637373" cy="559563"/>
            </a:xfrm>
          </p:grpSpPr>
          <p:pic>
            <p:nvPicPr>
              <p:cNvPr id="886" name="Google Shape;886;g2a3ef88b8a9_0_1"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887" name="Google Shape;887;g2a3ef88b8a9_0_1"/>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8" name="Google Shape;888;g2a3ef88b8a9_0_1"/>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889" name="Google Shape;889;g2a3ef88b8a9_0_1"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890" name="Google Shape;890;g2a3ef88b8a9_0_1"/>
          <p:cNvSpPr txBox="1"/>
          <p:nvPr/>
        </p:nvSpPr>
        <p:spPr>
          <a:xfrm>
            <a:off x="2074550" y="2343225"/>
            <a:ext cx="9858300" cy="4334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Clr>
                <a:schemeClr val="dk1"/>
              </a:buClr>
              <a:buSzPts val="1800"/>
              <a:buFont typeface="Calibri"/>
              <a:buChar char="●"/>
            </a:pPr>
            <a:r>
              <a:rPr lang="en-US" sz="1800" b="1">
                <a:solidFill>
                  <a:schemeClr val="dk1"/>
                </a:solidFill>
                <a:latin typeface="Calibri"/>
                <a:ea typeface="Calibri"/>
                <a:cs typeface="Calibri"/>
                <a:sym typeface="Calibri"/>
              </a:rPr>
              <a:t>Class Label Analysis:</a:t>
            </a:r>
            <a:endParaRPr sz="1800" b="1">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Investigated the encoded class labels and associated them with meaningful categories:</a:t>
            </a:r>
            <a:endParaRPr sz="1800">
              <a:solidFill>
                <a:schemeClr val="dk1"/>
              </a:solidFill>
              <a:latin typeface="Calibri"/>
              <a:ea typeface="Calibri"/>
              <a:cs typeface="Calibri"/>
              <a:sym typeface="Calibri"/>
            </a:endParaRPr>
          </a:p>
          <a:p>
            <a:pPr marL="1371600" lvl="2" indent="-342900" algn="l" rtl="0">
              <a:lnSpc>
                <a:spcPct val="115000"/>
              </a:lnSpc>
              <a:spcBef>
                <a:spcPts val="0"/>
              </a:spcBef>
              <a:spcAft>
                <a:spcPts val="0"/>
              </a:spcAft>
              <a:buClr>
                <a:schemeClr val="dk1"/>
              </a:buClr>
              <a:buSzPts val="1800"/>
              <a:buFont typeface="Calibri"/>
              <a:buAutoNum type="romanLcPeriod"/>
            </a:pPr>
            <a:r>
              <a:rPr lang="en-US" sz="1800">
                <a:solidFill>
                  <a:schemeClr val="dk1"/>
                </a:solidFill>
                <a:latin typeface="Calibri"/>
                <a:ea typeface="Calibri"/>
                <a:cs typeface="Calibri"/>
                <a:sym typeface="Calibri"/>
              </a:rPr>
              <a:t>Class Label 0: "Never Smoked"</a:t>
            </a:r>
            <a:endParaRPr sz="1800">
              <a:solidFill>
                <a:schemeClr val="dk1"/>
              </a:solidFill>
              <a:latin typeface="Calibri"/>
              <a:ea typeface="Calibri"/>
              <a:cs typeface="Calibri"/>
              <a:sym typeface="Calibri"/>
            </a:endParaRPr>
          </a:p>
          <a:p>
            <a:pPr marL="1371600" lvl="2" indent="-342900" algn="l" rtl="0">
              <a:lnSpc>
                <a:spcPct val="115000"/>
              </a:lnSpc>
              <a:spcBef>
                <a:spcPts val="0"/>
              </a:spcBef>
              <a:spcAft>
                <a:spcPts val="0"/>
              </a:spcAft>
              <a:buClr>
                <a:schemeClr val="dk1"/>
              </a:buClr>
              <a:buSzPts val="1800"/>
              <a:buFont typeface="Calibri"/>
              <a:buAutoNum type="romanLcPeriod"/>
            </a:pPr>
            <a:r>
              <a:rPr lang="en-US" sz="1800">
                <a:solidFill>
                  <a:schemeClr val="dk1"/>
                </a:solidFill>
                <a:latin typeface="Calibri"/>
                <a:ea typeface="Calibri"/>
                <a:cs typeface="Calibri"/>
                <a:sym typeface="Calibri"/>
              </a:rPr>
              <a:t>Class Label 1: "Used to Smoke but Quit"</a:t>
            </a:r>
            <a:endParaRPr sz="1800">
              <a:solidFill>
                <a:schemeClr val="dk1"/>
              </a:solidFill>
              <a:latin typeface="Calibri"/>
              <a:ea typeface="Calibri"/>
              <a:cs typeface="Calibri"/>
              <a:sym typeface="Calibri"/>
            </a:endParaRPr>
          </a:p>
          <a:p>
            <a:pPr marL="1371600" lvl="2" indent="-342900" algn="l" rtl="0">
              <a:lnSpc>
                <a:spcPct val="115000"/>
              </a:lnSpc>
              <a:spcBef>
                <a:spcPts val="0"/>
              </a:spcBef>
              <a:spcAft>
                <a:spcPts val="0"/>
              </a:spcAft>
              <a:buClr>
                <a:schemeClr val="dk1"/>
              </a:buClr>
              <a:buSzPts val="1800"/>
              <a:buFont typeface="Calibri"/>
              <a:buAutoNum type="romanLcPeriod"/>
            </a:pPr>
            <a:r>
              <a:rPr lang="en-US" sz="1800">
                <a:solidFill>
                  <a:schemeClr val="dk1"/>
                </a:solidFill>
                <a:latin typeface="Calibri"/>
                <a:ea typeface="Calibri"/>
                <a:cs typeface="Calibri"/>
                <a:sym typeface="Calibri"/>
              </a:rPr>
              <a:t>Class Label 2: "Still Smokes"</a:t>
            </a:r>
            <a:endParaRPr sz="180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Recognized varying misclassification rates for each class label.</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US" sz="1800" b="1">
                <a:solidFill>
                  <a:schemeClr val="dk1"/>
                </a:solidFill>
                <a:latin typeface="Calibri"/>
                <a:ea typeface="Calibri"/>
                <a:cs typeface="Calibri"/>
                <a:sym typeface="Calibri"/>
              </a:rPr>
              <a:t>Observations:</a:t>
            </a:r>
            <a:endParaRPr sz="1800" b="1">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Identified that the misclassification rate for Class Label 0 ("Never Smoked") is lower compared to Class Labels 1 and 2.</a:t>
            </a:r>
            <a:endParaRPr sz="1800">
              <a:solidFill>
                <a:schemeClr val="dk1"/>
              </a:solidFill>
              <a:latin typeface="Calibri"/>
              <a:ea typeface="Calibri"/>
              <a:cs typeface="Calibri"/>
              <a:sym typeface="Calibri"/>
            </a:endParaRPr>
          </a:p>
          <a:p>
            <a:pPr marL="914400" lvl="1" indent="-342900" algn="l" rtl="0">
              <a:lnSpc>
                <a:spcPct val="115000"/>
              </a:lnSpc>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Most significant confusion and misclassifications were observed in Class Labels 1 and 2.</a:t>
            </a: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900" b="1">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600" b="1">
              <a:solidFill>
                <a:schemeClr val="dk1"/>
              </a:solidFill>
              <a:latin typeface="Calibri"/>
              <a:ea typeface="Calibri"/>
              <a:cs typeface="Calibri"/>
              <a:sym typeface="Calibri"/>
            </a:endParaRPr>
          </a:p>
          <a:p>
            <a:pPr marL="457200" lvl="0" indent="0" algn="l" rtl="0">
              <a:spcBef>
                <a:spcPts val="120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p:nvPr/>
        </p:nvSpPr>
        <p:spPr>
          <a:xfrm rot="5400000">
            <a:off x="11086857" y="36413"/>
            <a:ext cx="694481" cy="621654"/>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 name="Google Shape;134;p6"/>
          <p:cNvSpPr txBox="1"/>
          <p:nvPr/>
        </p:nvSpPr>
        <p:spPr>
          <a:xfrm>
            <a:off x="1187669" y="430924"/>
            <a:ext cx="343688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35" name="Google Shape;135;p6"/>
          <p:cNvSpPr txBox="1"/>
          <p:nvPr/>
        </p:nvSpPr>
        <p:spPr>
          <a:xfrm>
            <a:off x="262760" y="5076497"/>
            <a:ext cx="59278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36" name="Google Shape;136;p6"/>
          <p:cNvSpPr txBox="1"/>
          <p:nvPr/>
        </p:nvSpPr>
        <p:spPr>
          <a:xfrm>
            <a:off x="1555532" y="659776"/>
            <a:ext cx="944879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Basic"/>
              <a:buNone/>
            </a:pPr>
            <a:r>
              <a:rPr lang="en-US" sz="4000" b="0" i="0" u="none" strike="noStrike" cap="none">
                <a:solidFill>
                  <a:srgbClr val="000000"/>
                </a:solidFill>
                <a:latin typeface="Basic"/>
                <a:ea typeface="Basic"/>
                <a:cs typeface="Basic"/>
                <a:sym typeface="Basic"/>
              </a:rPr>
              <a:t> </a:t>
            </a:r>
            <a:r>
              <a:rPr lang="en-US" sz="4000">
                <a:latin typeface="Basic"/>
                <a:ea typeface="Basic"/>
                <a:cs typeface="Basic"/>
                <a:sym typeface="Basic"/>
              </a:rPr>
              <a:t>Dataset Features</a:t>
            </a:r>
            <a:endParaRPr sz="4000" b="0" i="0" u="none" strike="noStrike" cap="none">
              <a:solidFill>
                <a:srgbClr val="262626"/>
              </a:solidFill>
              <a:latin typeface="Basic"/>
              <a:ea typeface="Basic"/>
              <a:cs typeface="Basic"/>
              <a:sym typeface="Basic"/>
            </a:endParaRPr>
          </a:p>
        </p:txBody>
      </p:sp>
      <p:grpSp>
        <p:nvGrpSpPr>
          <p:cNvPr id="137" name="Google Shape;137;p6"/>
          <p:cNvGrpSpPr/>
          <p:nvPr/>
        </p:nvGrpSpPr>
        <p:grpSpPr>
          <a:xfrm>
            <a:off x="10448403" y="6298437"/>
            <a:ext cx="1637373" cy="559563"/>
            <a:chOff x="10446511" y="6298437"/>
            <a:chExt cx="1637373" cy="559563"/>
          </a:xfrm>
        </p:grpSpPr>
        <p:grpSp>
          <p:nvGrpSpPr>
            <p:cNvPr id="138" name="Google Shape;138;p6"/>
            <p:cNvGrpSpPr/>
            <p:nvPr/>
          </p:nvGrpSpPr>
          <p:grpSpPr>
            <a:xfrm>
              <a:off x="10446511" y="6298437"/>
              <a:ext cx="1637373" cy="559563"/>
              <a:chOff x="10393959" y="6209098"/>
              <a:chExt cx="1637373" cy="559563"/>
            </a:xfrm>
          </p:grpSpPr>
          <p:pic>
            <p:nvPicPr>
              <p:cNvPr id="139" name="Google Shape;139;p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40" name="Google Shape;140;p6"/>
              <p:cNvSpPr/>
              <p:nvPr/>
            </p:nvSpPr>
            <p:spPr>
              <a:xfrm>
                <a:off x="10423249" y="6209098"/>
                <a:ext cx="1608083" cy="46644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1" name="Google Shape;141;p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42" name="Google Shape;142;p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graphicFrame>
        <p:nvGraphicFramePr>
          <p:cNvPr id="143" name="Google Shape;143;p6"/>
          <p:cNvGraphicFramePr/>
          <p:nvPr/>
        </p:nvGraphicFramePr>
        <p:xfrm>
          <a:off x="1338250" y="1710938"/>
          <a:ext cx="9187325" cy="4589583"/>
        </p:xfrm>
        <a:graphic>
          <a:graphicData uri="http://schemas.openxmlformats.org/drawingml/2006/table">
            <a:tbl>
              <a:tblPr>
                <a:noFill/>
                <a:tableStyleId>{E0066242-7861-4755-AF23-6DE9F03CECC8}</a:tableStyleId>
              </a:tblPr>
              <a:tblGrid>
                <a:gridCol w="3054300">
                  <a:extLst>
                    <a:ext uri="{9D8B030D-6E8A-4147-A177-3AD203B41FA5}">
                      <a16:colId xmlns:a16="http://schemas.microsoft.com/office/drawing/2014/main" val="20000"/>
                    </a:ext>
                  </a:extLst>
                </a:gridCol>
                <a:gridCol w="6133025">
                  <a:extLst>
                    <a:ext uri="{9D8B030D-6E8A-4147-A177-3AD203B41FA5}">
                      <a16:colId xmlns:a16="http://schemas.microsoft.com/office/drawing/2014/main" val="20001"/>
                    </a:ext>
                  </a:extLst>
                </a:gridCol>
              </a:tblGrid>
              <a:tr h="409275">
                <a:tc>
                  <a:txBody>
                    <a:bodyPr/>
                    <a:lstStyle/>
                    <a:p>
                      <a:pPr marL="0" lvl="0" indent="0" algn="ctr" rtl="0">
                        <a:lnSpc>
                          <a:spcPct val="115000"/>
                        </a:lnSpc>
                        <a:spcBef>
                          <a:spcPts val="0"/>
                        </a:spcBef>
                        <a:spcAft>
                          <a:spcPts val="0"/>
                        </a:spcAft>
                        <a:buNone/>
                      </a:pPr>
                      <a:r>
                        <a:rPr lang="en-US" sz="2000" b="1">
                          <a:latin typeface="Verdana"/>
                          <a:ea typeface="Verdana"/>
                          <a:cs typeface="Verdana"/>
                          <a:sym typeface="Verdana"/>
                        </a:rPr>
                        <a:t>Column/Feature</a:t>
                      </a:r>
                      <a:endParaRPr sz="2000" b="1">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latin typeface="Verdana"/>
                          <a:ea typeface="Verdana"/>
                          <a:cs typeface="Verdana"/>
                          <a:sym typeface="Verdana"/>
                        </a:rPr>
                        <a:t>Description</a:t>
                      </a:r>
                      <a:endParaRPr sz="2000" b="1">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Sex</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male, female</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Age</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round up to 5 years</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Height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round up to 5 cm (cm)</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Weight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(kg)</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Sight_left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eyesight (left)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Sight_right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eyesight (right)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0927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Hear_left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hearing left, 1 (normal), 2 (abnormal)</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7"/>
                  </a:ext>
                </a:extLst>
              </a:tr>
              <a:tr h="40927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Hear_right</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hearing right, 1 (normal), 2 (abnormal)</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8"/>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SBP</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Systolic blood pressure (mmHg)</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002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DBP</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Diastolic blood pressure (mmHg)</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09275">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BLDS</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000">
                          <a:latin typeface="Verdana"/>
                          <a:ea typeface="Verdana"/>
                          <a:cs typeface="Verdana"/>
                          <a:sym typeface="Verdana"/>
                        </a:rPr>
                        <a:t>Blood Sugar Level or Fasting Blood Glucose (mg/dL)</a:t>
                      </a:r>
                      <a:endParaRPr sz="20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a3ef88b8a9_0_6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6" name="Google Shape;896;g2a3ef88b8a9_0_6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897" name="Google Shape;897;g2a3ef88b8a9_0_6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898" name="Google Shape;898;g2a3ef88b8a9_0_6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3: Classification</a:t>
            </a:r>
            <a:endParaRPr sz="4000">
              <a:latin typeface="Basic"/>
              <a:ea typeface="Basic"/>
              <a:cs typeface="Basic"/>
              <a:sym typeface="Basic"/>
            </a:endParaRPr>
          </a:p>
        </p:txBody>
      </p:sp>
      <p:grpSp>
        <p:nvGrpSpPr>
          <p:cNvPr id="899" name="Google Shape;899;g2a3ef88b8a9_0_67"/>
          <p:cNvGrpSpPr/>
          <p:nvPr/>
        </p:nvGrpSpPr>
        <p:grpSpPr>
          <a:xfrm>
            <a:off x="10448403" y="6298437"/>
            <a:ext cx="1637373" cy="559563"/>
            <a:chOff x="10446511" y="6298437"/>
            <a:chExt cx="1637373" cy="559563"/>
          </a:xfrm>
        </p:grpSpPr>
        <p:grpSp>
          <p:nvGrpSpPr>
            <p:cNvPr id="900" name="Google Shape;900;g2a3ef88b8a9_0_67"/>
            <p:cNvGrpSpPr/>
            <p:nvPr/>
          </p:nvGrpSpPr>
          <p:grpSpPr>
            <a:xfrm>
              <a:off x="10446511" y="6298437"/>
              <a:ext cx="1637373" cy="559563"/>
              <a:chOff x="10393959" y="6209098"/>
              <a:chExt cx="1637373" cy="559563"/>
            </a:xfrm>
          </p:grpSpPr>
          <p:pic>
            <p:nvPicPr>
              <p:cNvPr id="901" name="Google Shape;901;g2a3ef88b8a9_0_6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02" name="Google Shape;902;g2a3ef88b8a9_0_6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3" name="Google Shape;903;g2a3ef88b8a9_0_6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04" name="Google Shape;904;g2a3ef88b8a9_0_6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05" name="Google Shape;905;g2a3ef88b8a9_0_67"/>
          <p:cNvSpPr txBox="1"/>
          <p:nvPr/>
        </p:nvSpPr>
        <p:spPr>
          <a:xfrm>
            <a:off x="1303025" y="154617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Result Analysis</a:t>
            </a:r>
            <a:endParaRPr sz="2050">
              <a:solidFill>
                <a:schemeClr val="dk1"/>
              </a:solidFill>
            </a:endParaRPr>
          </a:p>
        </p:txBody>
      </p:sp>
      <p:sp>
        <p:nvSpPr>
          <p:cNvPr id="906" name="Google Shape;906;g2a3ef88b8a9_0_67"/>
          <p:cNvSpPr txBox="1"/>
          <p:nvPr/>
        </p:nvSpPr>
        <p:spPr>
          <a:xfrm>
            <a:off x="2074550" y="2343225"/>
            <a:ext cx="9858300" cy="4334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Bagging emerges as the best-performing model, showcasing top-tier performance in precision, recall, F-score, and Roc Auc.</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Random Forest also stands out with high specificity values, emphasizing its ability to correctly identify negative instances.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Stacking, Boosting, and MLP also demonstrate competitive performance across multiple metrics.</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2000" b="1">
                <a:solidFill>
                  <a:schemeClr val="dk1"/>
                </a:solidFill>
                <a:latin typeface="Calibri"/>
                <a:ea typeface="Calibri"/>
                <a:cs typeface="Calibri"/>
                <a:sym typeface="Calibri"/>
              </a:rPr>
              <a:t>Final Declaration:</a:t>
            </a:r>
            <a:endParaRPr sz="2000" b="1">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2000">
                <a:solidFill>
                  <a:schemeClr val="dk1"/>
                </a:solidFill>
                <a:latin typeface="Calibri"/>
                <a:ea typeface="Calibri"/>
                <a:cs typeface="Calibri"/>
                <a:sym typeface="Calibri"/>
              </a:rPr>
              <a:t>The best-performing model is Bagging with RF, as it consistently achieves high values across precision, recall, F-score, and Roc AUC, indicating their overall effectiveness in classification tasks.</a:t>
            </a:r>
            <a:endParaRPr sz="20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9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600" b="1">
              <a:solidFill>
                <a:schemeClr val="dk1"/>
              </a:solidFill>
              <a:latin typeface="Calibri"/>
              <a:ea typeface="Calibri"/>
              <a:cs typeface="Calibri"/>
              <a:sym typeface="Calibri"/>
            </a:endParaRPr>
          </a:p>
          <a:p>
            <a:pPr marL="457200" lvl="0" indent="0" algn="l" rtl="0">
              <a:spcBef>
                <a:spcPts val="120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2a3c6eee8ea_0_224"/>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2" name="Google Shape;912;g2a3c6eee8ea_0_224"/>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13" name="Google Shape;913;g2a3c6eee8ea_0_224"/>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14" name="Google Shape;914;g2a3c6eee8ea_0_224"/>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915" name="Google Shape;915;g2a3c6eee8ea_0_224"/>
          <p:cNvGrpSpPr/>
          <p:nvPr/>
        </p:nvGrpSpPr>
        <p:grpSpPr>
          <a:xfrm>
            <a:off x="10448403" y="6298437"/>
            <a:ext cx="1637373" cy="559563"/>
            <a:chOff x="10446511" y="6298437"/>
            <a:chExt cx="1637373" cy="559563"/>
          </a:xfrm>
        </p:grpSpPr>
        <p:grpSp>
          <p:nvGrpSpPr>
            <p:cNvPr id="916" name="Google Shape;916;g2a3c6eee8ea_0_224"/>
            <p:cNvGrpSpPr/>
            <p:nvPr/>
          </p:nvGrpSpPr>
          <p:grpSpPr>
            <a:xfrm>
              <a:off x="10446511" y="6298437"/>
              <a:ext cx="1637373" cy="559563"/>
              <a:chOff x="10393959" y="6209098"/>
              <a:chExt cx="1637373" cy="559563"/>
            </a:xfrm>
          </p:grpSpPr>
          <p:pic>
            <p:nvPicPr>
              <p:cNvPr id="917" name="Google Shape;917;g2a3c6eee8ea_0_224"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18" name="Google Shape;918;g2a3c6eee8ea_0_224"/>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9" name="Google Shape;919;g2a3c6eee8ea_0_224"/>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20" name="Google Shape;920;g2a3c6eee8ea_0_224"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21" name="Google Shape;921;g2a3c6eee8ea_0_224"/>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K Means : Selection of K by Elbow Method</a:t>
            </a:r>
            <a:endParaRPr sz="2050">
              <a:solidFill>
                <a:schemeClr val="dk1"/>
              </a:solidFill>
            </a:endParaRPr>
          </a:p>
        </p:txBody>
      </p:sp>
      <p:sp>
        <p:nvSpPr>
          <p:cNvPr id="922" name="Google Shape;922;g2a3c6eee8ea_0_224"/>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23" name="Google Shape;923;g2a3c6eee8ea_0_224"/>
          <p:cNvPicPr preferRelativeResize="0"/>
          <p:nvPr/>
        </p:nvPicPr>
        <p:blipFill>
          <a:blip r:embed="rId5">
            <a:alphaModFix/>
          </a:blip>
          <a:stretch>
            <a:fillRect/>
          </a:stretch>
        </p:blipFill>
        <p:spPr>
          <a:xfrm>
            <a:off x="2687650" y="2127468"/>
            <a:ext cx="6200702" cy="46505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2a3c6eee8ea_0_24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9" name="Google Shape;929;g2a3c6eee8ea_0_24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30" name="Google Shape;930;g2a3c6eee8ea_0_24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31" name="Google Shape;931;g2a3c6eee8ea_0_240"/>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932" name="Google Shape;932;g2a3c6eee8ea_0_240"/>
          <p:cNvGrpSpPr/>
          <p:nvPr/>
        </p:nvGrpSpPr>
        <p:grpSpPr>
          <a:xfrm>
            <a:off x="10448403" y="6298437"/>
            <a:ext cx="1637373" cy="559563"/>
            <a:chOff x="10446511" y="6298437"/>
            <a:chExt cx="1637373" cy="559563"/>
          </a:xfrm>
        </p:grpSpPr>
        <p:grpSp>
          <p:nvGrpSpPr>
            <p:cNvPr id="933" name="Google Shape;933;g2a3c6eee8ea_0_240"/>
            <p:cNvGrpSpPr/>
            <p:nvPr/>
          </p:nvGrpSpPr>
          <p:grpSpPr>
            <a:xfrm>
              <a:off x="10446511" y="6298437"/>
              <a:ext cx="1637373" cy="559563"/>
              <a:chOff x="10393959" y="6209098"/>
              <a:chExt cx="1637373" cy="559563"/>
            </a:xfrm>
          </p:grpSpPr>
          <p:pic>
            <p:nvPicPr>
              <p:cNvPr id="934" name="Google Shape;934;g2a3c6eee8ea_0_24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35" name="Google Shape;935;g2a3c6eee8ea_0_24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6" name="Google Shape;936;g2a3c6eee8ea_0_240"/>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37" name="Google Shape;937;g2a3c6eee8ea_0_240"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38" name="Google Shape;938;g2a3c6eee8ea_0_240"/>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K Means : Silhouette Analysis</a:t>
            </a:r>
            <a:endParaRPr sz="2050">
              <a:solidFill>
                <a:schemeClr val="dk1"/>
              </a:solidFill>
            </a:endParaRPr>
          </a:p>
        </p:txBody>
      </p:sp>
      <p:sp>
        <p:nvSpPr>
          <p:cNvPr id="939" name="Google Shape;939;g2a3c6eee8ea_0_240"/>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40" name="Google Shape;940;g2a3c6eee8ea_0_240"/>
          <p:cNvPicPr preferRelativeResize="0"/>
          <p:nvPr/>
        </p:nvPicPr>
        <p:blipFill rotWithShape="1">
          <a:blip r:embed="rId5">
            <a:alphaModFix/>
          </a:blip>
          <a:srcRect/>
          <a:stretch/>
        </p:blipFill>
        <p:spPr>
          <a:xfrm>
            <a:off x="2687650" y="2127468"/>
            <a:ext cx="6200702" cy="46505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g2a3c6eee8ea_0_256"/>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6" name="Google Shape;946;g2a3c6eee8ea_0_256"/>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47" name="Google Shape;947;g2a3c6eee8ea_0_256"/>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48" name="Google Shape;948;g2a3c6eee8ea_0_256"/>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949" name="Google Shape;949;g2a3c6eee8ea_0_256"/>
          <p:cNvGrpSpPr/>
          <p:nvPr/>
        </p:nvGrpSpPr>
        <p:grpSpPr>
          <a:xfrm>
            <a:off x="10448403" y="6298437"/>
            <a:ext cx="1637373" cy="559563"/>
            <a:chOff x="10446511" y="6298437"/>
            <a:chExt cx="1637373" cy="559563"/>
          </a:xfrm>
        </p:grpSpPr>
        <p:grpSp>
          <p:nvGrpSpPr>
            <p:cNvPr id="950" name="Google Shape;950;g2a3c6eee8ea_0_256"/>
            <p:cNvGrpSpPr/>
            <p:nvPr/>
          </p:nvGrpSpPr>
          <p:grpSpPr>
            <a:xfrm>
              <a:off x="10446511" y="6298437"/>
              <a:ext cx="1637373" cy="559563"/>
              <a:chOff x="10393959" y="6209098"/>
              <a:chExt cx="1637373" cy="559563"/>
            </a:xfrm>
          </p:grpSpPr>
          <p:pic>
            <p:nvPicPr>
              <p:cNvPr id="951" name="Google Shape;951;g2a3c6eee8ea_0_25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52" name="Google Shape;952;g2a3c6eee8ea_0_256"/>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3" name="Google Shape;953;g2a3c6eee8ea_0_25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54" name="Google Shape;954;g2a3c6eee8ea_0_25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55" name="Google Shape;955;g2a3c6eee8ea_0_256"/>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K Means : Clusters for K=2</a:t>
            </a:r>
            <a:endParaRPr sz="2050">
              <a:solidFill>
                <a:schemeClr val="dk1"/>
              </a:solidFill>
            </a:endParaRPr>
          </a:p>
        </p:txBody>
      </p:sp>
      <p:sp>
        <p:nvSpPr>
          <p:cNvPr id="956" name="Google Shape;956;g2a3c6eee8ea_0_256"/>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57" name="Google Shape;957;g2a3c6eee8ea_0_256"/>
          <p:cNvPicPr preferRelativeResize="0"/>
          <p:nvPr/>
        </p:nvPicPr>
        <p:blipFill>
          <a:blip r:embed="rId5">
            <a:alphaModFix/>
          </a:blip>
          <a:stretch>
            <a:fillRect/>
          </a:stretch>
        </p:blipFill>
        <p:spPr>
          <a:xfrm>
            <a:off x="3242845" y="2133524"/>
            <a:ext cx="6059323" cy="4544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2a3c6eee8ea_0_273"/>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3" name="Google Shape;963;g2a3c6eee8ea_0_273"/>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64" name="Google Shape;964;g2a3c6eee8ea_0_273"/>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65" name="Google Shape;965;g2a3c6eee8ea_0_273"/>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966" name="Google Shape;966;g2a3c6eee8ea_0_273"/>
          <p:cNvGrpSpPr/>
          <p:nvPr/>
        </p:nvGrpSpPr>
        <p:grpSpPr>
          <a:xfrm>
            <a:off x="10448403" y="6298437"/>
            <a:ext cx="1637373" cy="559563"/>
            <a:chOff x="10446511" y="6298437"/>
            <a:chExt cx="1637373" cy="559563"/>
          </a:xfrm>
        </p:grpSpPr>
        <p:grpSp>
          <p:nvGrpSpPr>
            <p:cNvPr id="967" name="Google Shape;967;g2a3c6eee8ea_0_273"/>
            <p:cNvGrpSpPr/>
            <p:nvPr/>
          </p:nvGrpSpPr>
          <p:grpSpPr>
            <a:xfrm>
              <a:off x="10446511" y="6298437"/>
              <a:ext cx="1637373" cy="559563"/>
              <a:chOff x="10393959" y="6209098"/>
              <a:chExt cx="1637373" cy="559563"/>
            </a:xfrm>
          </p:grpSpPr>
          <p:pic>
            <p:nvPicPr>
              <p:cNvPr id="968" name="Google Shape;968;g2a3c6eee8ea_0_273"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69" name="Google Shape;969;g2a3c6eee8ea_0_273"/>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0" name="Google Shape;970;g2a3c6eee8ea_0_273"/>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71" name="Google Shape;971;g2a3c6eee8ea_0_273"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72" name="Google Shape;972;g2a3c6eee8ea_0_273"/>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Apriori Algorithm:</a:t>
            </a:r>
            <a:endParaRPr sz="2050">
              <a:solidFill>
                <a:schemeClr val="dk1"/>
              </a:solidFill>
            </a:endParaRPr>
          </a:p>
        </p:txBody>
      </p:sp>
      <p:sp>
        <p:nvSpPr>
          <p:cNvPr id="973" name="Google Shape;973;g2a3c6eee8ea_0_273"/>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74" name="Google Shape;974;g2a3c6eee8ea_0_273"/>
          <p:cNvPicPr preferRelativeResize="0"/>
          <p:nvPr/>
        </p:nvPicPr>
        <p:blipFill>
          <a:blip r:embed="rId5">
            <a:alphaModFix/>
          </a:blip>
          <a:stretch>
            <a:fillRect/>
          </a:stretch>
        </p:blipFill>
        <p:spPr>
          <a:xfrm>
            <a:off x="1488750" y="2533650"/>
            <a:ext cx="8440123" cy="2542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2a3c6eee8ea_0_306"/>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0" name="Google Shape;980;g2a3c6eee8ea_0_306"/>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81" name="Google Shape;981;g2a3c6eee8ea_0_306"/>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82" name="Google Shape;982;g2a3c6eee8ea_0_306"/>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983" name="Google Shape;983;g2a3c6eee8ea_0_306"/>
          <p:cNvGrpSpPr/>
          <p:nvPr/>
        </p:nvGrpSpPr>
        <p:grpSpPr>
          <a:xfrm>
            <a:off x="10448403" y="6298437"/>
            <a:ext cx="1637373" cy="559563"/>
            <a:chOff x="10446511" y="6298437"/>
            <a:chExt cx="1637373" cy="559563"/>
          </a:xfrm>
        </p:grpSpPr>
        <p:grpSp>
          <p:nvGrpSpPr>
            <p:cNvPr id="984" name="Google Shape;984;g2a3c6eee8ea_0_306"/>
            <p:cNvGrpSpPr/>
            <p:nvPr/>
          </p:nvGrpSpPr>
          <p:grpSpPr>
            <a:xfrm>
              <a:off x="10446511" y="6298437"/>
              <a:ext cx="1637373" cy="559563"/>
              <a:chOff x="10393959" y="6209098"/>
              <a:chExt cx="1637373" cy="559563"/>
            </a:xfrm>
          </p:grpSpPr>
          <p:pic>
            <p:nvPicPr>
              <p:cNvPr id="985" name="Google Shape;985;g2a3c6eee8ea_0_30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986" name="Google Shape;986;g2a3c6eee8ea_0_306"/>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7" name="Google Shape;987;g2a3c6eee8ea_0_30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988" name="Google Shape;988;g2a3c6eee8ea_0_30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989" name="Google Shape;989;g2a3c6eee8ea_0_306"/>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Apriori Algorithm:</a:t>
            </a:r>
            <a:endParaRPr sz="2050">
              <a:solidFill>
                <a:schemeClr val="dk1"/>
              </a:solidFill>
            </a:endParaRPr>
          </a:p>
        </p:txBody>
      </p:sp>
      <p:sp>
        <p:nvSpPr>
          <p:cNvPr id="990" name="Google Shape;990;g2a3c6eee8ea_0_306"/>
          <p:cNvSpPr txBox="1"/>
          <p:nvPr/>
        </p:nvSpPr>
        <p:spPr>
          <a:xfrm>
            <a:off x="2074550" y="2520325"/>
            <a:ext cx="6200700" cy="4157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991" name="Google Shape;991;g2a3c6eee8ea_0_306"/>
          <p:cNvPicPr preferRelativeResize="0"/>
          <p:nvPr/>
        </p:nvPicPr>
        <p:blipFill>
          <a:blip r:embed="rId5">
            <a:alphaModFix/>
          </a:blip>
          <a:stretch>
            <a:fillRect/>
          </a:stretch>
        </p:blipFill>
        <p:spPr>
          <a:xfrm>
            <a:off x="1360175" y="3120400"/>
            <a:ext cx="10384750" cy="16858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2a3ef88b8a9_0_4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7" name="Google Shape;997;g2a3ef88b8a9_0_4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998" name="Google Shape;998;g2a3ef88b8a9_0_4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999" name="Google Shape;999;g2a3ef88b8a9_0_4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4: Clustering</a:t>
            </a:r>
            <a:endParaRPr sz="4000">
              <a:latin typeface="Basic"/>
              <a:ea typeface="Basic"/>
              <a:cs typeface="Basic"/>
              <a:sym typeface="Basic"/>
            </a:endParaRPr>
          </a:p>
        </p:txBody>
      </p:sp>
      <p:grpSp>
        <p:nvGrpSpPr>
          <p:cNvPr id="1000" name="Google Shape;1000;g2a3ef88b8a9_0_47"/>
          <p:cNvGrpSpPr/>
          <p:nvPr/>
        </p:nvGrpSpPr>
        <p:grpSpPr>
          <a:xfrm>
            <a:off x="10448403" y="6298437"/>
            <a:ext cx="1637373" cy="559563"/>
            <a:chOff x="10446511" y="6298437"/>
            <a:chExt cx="1637373" cy="559563"/>
          </a:xfrm>
        </p:grpSpPr>
        <p:grpSp>
          <p:nvGrpSpPr>
            <p:cNvPr id="1001" name="Google Shape;1001;g2a3ef88b8a9_0_47"/>
            <p:cNvGrpSpPr/>
            <p:nvPr/>
          </p:nvGrpSpPr>
          <p:grpSpPr>
            <a:xfrm>
              <a:off x="10446511" y="6298437"/>
              <a:ext cx="1637373" cy="559563"/>
              <a:chOff x="10393959" y="6209098"/>
              <a:chExt cx="1637373" cy="559563"/>
            </a:xfrm>
          </p:grpSpPr>
          <p:pic>
            <p:nvPicPr>
              <p:cNvPr id="1002" name="Google Shape;1002;g2a3ef88b8a9_0_4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003" name="Google Shape;1003;g2a3ef88b8a9_0_4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4" name="Google Shape;1004;g2a3ef88b8a9_0_4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005" name="Google Shape;1005;g2a3ef88b8a9_0_4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006" name="Google Shape;1006;g2a3ef88b8a9_0_47"/>
          <p:cNvSpPr txBox="1"/>
          <p:nvPr/>
        </p:nvSpPr>
        <p:spPr>
          <a:xfrm>
            <a:off x="1265825" y="1587228"/>
            <a:ext cx="9517500" cy="5463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a:solidFill>
                  <a:schemeClr val="dk1"/>
                </a:solidFill>
                <a:latin typeface="Calibri"/>
                <a:ea typeface="Calibri"/>
                <a:cs typeface="Calibri"/>
                <a:sym typeface="Calibri"/>
              </a:rPr>
              <a:t>Apriori Algorithm:</a:t>
            </a:r>
            <a:endParaRPr sz="2050">
              <a:solidFill>
                <a:schemeClr val="dk1"/>
              </a:solidFill>
            </a:endParaRPr>
          </a:p>
        </p:txBody>
      </p:sp>
      <p:sp>
        <p:nvSpPr>
          <p:cNvPr id="1007" name="Google Shape;1007;g2a3ef88b8a9_0_47"/>
          <p:cNvSpPr txBox="1"/>
          <p:nvPr/>
        </p:nvSpPr>
        <p:spPr>
          <a:xfrm>
            <a:off x="2074550" y="2520325"/>
            <a:ext cx="9670500" cy="4157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Antecedents and Consequents:</a:t>
            </a:r>
            <a:endParaRPr sz="2000" b="1">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Rule 1: If (e) is present, then (_) is also present.</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Rule 2: If (_) is present, there is a 75% chance that (e) is also present.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AutoNum type="arabicPeriod"/>
            </a:pPr>
            <a:r>
              <a:rPr lang="en-US" sz="2000" b="1">
                <a:solidFill>
                  <a:schemeClr val="dk1"/>
                </a:solidFill>
                <a:latin typeface="Calibri"/>
                <a:ea typeface="Calibri"/>
                <a:cs typeface="Calibri"/>
                <a:sym typeface="Calibri"/>
              </a:rPr>
              <a:t>Support and Confidence:</a:t>
            </a:r>
            <a:endParaRPr sz="2000" b="1">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Char char="○"/>
            </a:pPr>
            <a:r>
              <a:rPr lang="en-US" sz="2000" b="1">
                <a:solidFill>
                  <a:schemeClr val="dk1"/>
                </a:solidFill>
                <a:latin typeface="Calibri"/>
                <a:ea typeface="Calibri"/>
                <a:cs typeface="Calibri"/>
                <a:sym typeface="Calibri"/>
              </a:rPr>
              <a:t>Antecedent Support and Consequent Support:</a:t>
            </a:r>
            <a:r>
              <a:rPr lang="en-US" sz="2000">
                <a:solidFill>
                  <a:schemeClr val="dk1"/>
                </a:solidFill>
                <a:latin typeface="Calibri"/>
                <a:ea typeface="Calibri"/>
                <a:cs typeface="Calibri"/>
                <a:sym typeface="Calibri"/>
              </a:rPr>
              <a:t> The support of (e) is 0.01%, and (_) is 0.0133%.</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Char char="○"/>
            </a:pPr>
            <a:r>
              <a:rPr lang="en-US" sz="2000" b="1">
                <a:solidFill>
                  <a:schemeClr val="dk1"/>
                </a:solidFill>
                <a:latin typeface="Calibri"/>
                <a:ea typeface="Calibri"/>
                <a:cs typeface="Calibri"/>
                <a:sym typeface="Calibri"/>
              </a:rPr>
              <a:t>Support:</a:t>
            </a:r>
            <a:r>
              <a:rPr lang="en-US" sz="2000">
                <a:solidFill>
                  <a:schemeClr val="dk1"/>
                </a:solidFill>
                <a:latin typeface="Calibri"/>
                <a:ea typeface="Calibri"/>
                <a:cs typeface="Calibri"/>
                <a:sym typeface="Calibri"/>
              </a:rPr>
              <a:t> The combined support of both (e) and (_) is 0.01%.</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Char char="○"/>
            </a:pPr>
            <a:r>
              <a:rPr lang="en-US" sz="2000" b="1">
                <a:solidFill>
                  <a:schemeClr val="dk1"/>
                </a:solidFill>
                <a:latin typeface="Calibri"/>
                <a:ea typeface="Calibri"/>
                <a:cs typeface="Calibri"/>
                <a:sym typeface="Calibri"/>
              </a:rPr>
              <a:t>Confidence:</a:t>
            </a:r>
            <a:r>
              <a:rPr lang="en-US" sz="2000">
                <a:solidFill>
                  <a:schemeClr val="dk1"/>
                </a:solidFill>
                <a:latin typeface="Calibri"/>
                <a:ea typeface="Calibri"/>
                <a:cs typeface="Calibri"/>
                <a:sym typeface="Calibri"/>
              </a:rPr>
              <a:t> Rule 1 has 100% confidence, indicating that whenever (e) is present, (_</a:t>
            </a:r>
            <a:r>
              <a:rPr lang="en-US" sz="2000" i="1">
                <a:solidFill>
                  <a:schemeClr val="dk1"/>
                </a:solidFill>
                <a:latin typeface="Calibri"/>
                <a:ea typeface="Calibri"/>
                <a:cs typeface="Calibri"/>
                <a:sym typeface="Calibri"/>
              </a:rPr>
              <a:t>) is also present. Rule 2 has 75% confidence, suggesting that (_</a:t>
            </a:r>
            <a:r>
              <a:rPr lang="en-US" sz="2000">
                <a:solidFill>
                  <a:schemeClr val="dk1"/>
                </a:solidFill>
                <a:latin typeface="Calibri"/>
                <a:ea typeface="Calibri"/>
                <a:cs typeface="Calibri"/>
                <a:sym typeface="Calibri"/>
              </a:rPr>
              <a:t>) is present when (e) is present.</a:t>
            </a:r>
            <a:endParaRPr sz="2000">
              <a:solidFill>
                <a:schemeClr val="dk1"/>
              </a:solidFill>
              <a:latin typeface="Calibri"/>
              <a:ea typeface="Calibri"/>
              <a:cs typeface="Calibri"/>
              <a:sym typeface="Calibri"/>
            </a:endParaRPr>
          </a:p>
          <a:p>
            <a:pPr marL="457200" lvl="0" indent="0" algn="l" rtl="0">
              <a:spcBef>
                <a:spcPts val="120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g2a3c6eee8ea_0_29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3" name="Google Shape;1013;g2a3c6eee8ea_0_29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14" name="Google Shape;1014;g2a3c6eee8ea_0_29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15" name="Google Shape;1015;g2a3c6eee8ea_0_290"/>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Conclusion</a:t>
            </a:r>
            <a:endParaRPr sz="4000">
              <a:latin typeface="Basic"/>
              <a:ea typeface="Basic"/>
              <a:cs typeface="Basic"/>
              <a:sym typeface="Basic"/>
            </a:endParaRPr>
          </a:p>
        </p:txBody>
      </p:sp>
      <p:grpSp>
        <p:nvGrpSpPr>
          <p:cNvPr id="1016" name="Google Shape;1016;g2a3c6eee8ea_0_290"/>
          <p:cNvGrpSpPr/>
          <p:nvPr/>
        </p:nvGrpSpPr>
        <p:grpSpPr>
          <a:xfrm>
            <a:off x="10448403" y="6298437"/>
            <a:ext cx="1637373" cy="559563"/>
            <a:chOff x="10446511" y="6298437"/>
            <a:chExt cx="1637373" cy="559563"/>
          </a:xfrm>
        </p:grpSpPr>
        <p:grpSp>
          <p:nvGrpSpPr>
            <p:cNvPr id="1017" name="Google Shape;1017;g2a3c6eee8ea_0_290"/>
            <p:cNvGrpSpPr/>
            <p:nvPr/>
          </p:nvGrpSpPr>
          <p:grpSpPr>
            <a:xfrm>
              <a:off x="10446511" y="6298437"/>
              <a:ext cx="1637373" cy="559563"/>
              <a:chOff x="10393959" y="6209098"/>
              <a:chExt cx="1637373" cy="559563"/>
            </a:xfrm>
          </p:grpSpPr>
          <p:pic>
            <p:nvPicPr>
              <p:cNvPr id="1018" name="Google Shape;1018;g2a3c6eee8ea_0_29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019" name="Google Shape;1019;g2a3c6eee8ea_0_29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0" name="Google Shape;1020;g2a3c6eee8ea_0_290"/>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021" name="Google Shape;1021;g2a3c6eee8ea_0_290"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022" name="Google Shape;1022;g2a3c6eee8ea_0_290"/>
          <p:cNvSpPr txBox="1"/>
          <p:nvPr/>
        </p:nvSpPr>
        <p:spPr>
          <a:xfrm>
            <a:off x="1265825" y="1587228"/>
            <a:ext cx="9517500" cy="40944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Phase 1:</a:t>
            </a:r>
            <a:endParaRPr sz="2000" b="1">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dataset has anomalies and multicollinearity, which has been addressed by the z-score method and the VIF.</a:t>
            </a: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Of the three methods of Variable Transformation, standardization has been chosen for all tasks.</a:t>
            </a: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Of the dimensionality reduction techniques Random Forest Feature Importance is preferred.</a:t>
            </a: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Phase 2: </a:t>
            </a:r>
            <a:endParaRPr sz="2000" b="1">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Backward Stepwise Regression selects the final features for the regression task.</a:t>
            </a: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F-test and T-test testify the model’s statistical significance.</a:t>
            </a: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Results are: R-square:64.68     Adjusted R-Square: 64.67           MSE:202.97</a:t>
            </a: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2a3ef88b8a9_0_33"/>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8" name="Google Shape;1028;g2a3ef88b8a9_0_33"/>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29" name="Google Shape;1029;g2a3ef88b8a9_0_33"/>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30" name="Google Shape;1030;g2a3ef88b8a9_0_33"/>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Conclusion</a:t>
            </a:r>
            <a:endParaRPr sz="4000">
              <a:latin typeface="Basic"/>
              <a:ea typeface="Basic"/>
              <a:cs typeface="Basic"/>
              <a:sym typeface="Basic"/>
            </a:endParaRPr>
          </a:p>
        </p:txBody>
      </p:sp>
      <p:grpSp>
        <p:nvGrpSpPr>
          <p:cNvPr id="1031" name="Google Shape;1031;g2a3ef88b8a9_0_33"/>
          <p:cNvGrpSpPr/>
          <p:nvPr/>
        </p:nvGrpSpPr>
        <p:grpSpPr>
          <a:xfrm>
            <a:off x="10448403" y="6298437"/>
            <a:ext cx="1637373" cy="559563"/>
            <a:chOff x="10446511" y="6298437"/>
            <a:chExt cx="1637373" cy="559563"/>
          </a:xfrm>
        </p:grpSpPr>
        <p:grpSp>
          <p:nvGrpSpPr>
            <p:cNvPr id="1032" name="Google Shape;1032;g2a3ef88b8a9_0_33"/>
            <p:cNvGrpSpPr/>
            <p:nvPr/>
          </p:nvGrpSpPr>
          <p:grpSpPr>
            <a:xfrm>
              <a:off x="10446511" y="6298437"/>
              <a:ext cx="1637373" cy="559563"/>
              <a:chOff x="10393959" y="6209098"/>
              <a:chExt cx="1637373" cy="559563"/>
            </a:xfrm>
          </p:grpSpPr>
          <p:pic>
            <p:nvPicPr>
              <p:cNvPr id="1033" name="Google Shape;1033;g2a3ef88b8a9_0_33"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034" name="Google Shape;1034;g2a3ef88b8a9_0_33"/>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5" name="Google Shape;1035;g2a3ef88b8a9_0_33"/>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036" name="Google Shape;1036;g2a3ef88b8a9_0_33"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037" name="Google Shape;1037;g2a3ef88b8a9_0_33"/>
          <p:cNvSpPr txBox="1"/>
          <p:nvPr/>
        </p:nvSpPr>
        <p:spPr>
          <a:xfrm>
            <a:off x="1265825" y="1587228"/>
            <a:ext cx="9517500" cy="3301500"/>
          </a:xfrm>
          <a:prstGeom prst="rect">
            <a:avLst/>
          </a:prstGeom>
          <a:noFill/>
          <a:ln>
            <a:noFill/>
          </a:ln>
        </p:spPr>
        <p:txBody>
          <a:bodyPr spcFirstLastPara="1" wrap="square" lIns="91425" tIns="45700" rIns="91425" bIns="45700" anchor="t" anchorCtr="0">
            <a:spAutoFit/>
          </a:bodyPr>
          <a:lstStyle/>
          <a:p>
            <a:pPr marL="457200" marR="0" lvl="0" indent="-415925" algn="l" rtl="0">
              <a:lnSpc>
                <a:spcPct val="100000"/>
              </a:lnSpc>
              <a:spcBef>
                <a:spcPts val="0"/>
              </a:spcBef>
              <a:spcAft>
                <a:spcPts val="0"/>
              </a:spcAft>
              <a:buClr>
                <a:schemeClr val="dk1"/>
              </a:buClr>
              <a:buSzPts val="2950"/>
              <a:buChar char="●"/>
            </a:pPr>
            <a:r>
              <a:rPr lang="en-US" sz="2000" b="1">
                <a:solidFill>
                  <a:schemeClr val="dk1"/>
                </a:solidFill>
                <a:latin typeface="Calibri"/>
                <a:ea typeface="Calibri"/>
                <a:cs typeface="Calibri"/>
                <a:sym typeface="Calibri"/>
              </a:rPr>
              <a:t>Phase 3:</a:t>
            </a:r>
            <a:endParaRPr sz="2000" b="1">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Bagging with RF proves to be better classifier with an F1-score of 0.6508</a:t>
            </a:r>
            <a:endParaRPr sz="24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1">
                <a:solidFill>
                  <a:schemeClr val="dk1"/>
                </a:solidFill>
                <a:latin typeface="Calibri"/>
                <a:ea typeface="Calibri"/>
                <a:cs typeface="Calibri"/>
                <a:sym typeface="Calibri"/>
              </a:rPr>
              <a:t>Phase 4: </a:t>
            </a:r>
            <a:endParaRPr sz="2000" b="1">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KMeans can separate the data in 2 clusters.</a:t>
            </a:r>
            <a:endParaRPr sz="2000">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Apriori algorithm identifies two frequent itemsets, denoted by (_), (e), and (_,e) and the </a:t>
            </a:r>
            <a:r>
              <a:rPr lang="en-US" sz="1900">
                <a:solidFill>
                  <a:schemeClr val="dk1"/>
                </a:solidFill>
                <a:latin typeface="Calibri"/>
                <a:ea typeface="Calibri"/>
                <a:cs typeface="Calibri"/>
                <a:sym typeface="Calibri"/>
              </a:rPr>
              <a:t>extracted rules indicates strong associations between items (antecedents) and their consequents.</a:t>
            </a:r>
            <a:endParaRPr sz="3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2a3ef88b8a9_0_97"/>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3" name="Google Shape;1043;g2a3ef88b8a9_0_97"/>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44" name="Google Shape;1044;g2a3ef88b8a9_0_97"/>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45" name="Google Shape;1045;g2a3ef88b8a9_0_9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Recommendation &amp; Future Work</a:t>
            </a:r>
            <a:endParaRPr sz="4000">
              <a:latin typeface="Basic"/>
              <a:ea typeface="Basic"/>
              <a:cs typeface="Basic"/>
              <a:sym typeface="Basic"/>
            </a:endParaRPr>
          </a:p>
        </p:txBody>
      </p:sp>
      <p:grpSp>
        <p:nvGrpSpPr>
          <p:cNvPr id="1046" name="Google Shape;1046;g2a3ef88b8a9_0_97"/>
          <p:cNvGrpSpPr/>
          <p:nvPr/>
        </p:nvGrpSpPr>
        <p:grpSpPr>
          <a:xfrm>
            <a:off x="10448403" y="6298437"/>
            <a:ext cx="1637373" cy="559563"/>
            <a:chOff x="10446511" y="6298437"/>
            <a:chExt cx="1637373" cy="559563"/>
          </a:xfrm>
        </p:grpSpPr>
        <p:grpSp>
          <p:nvGrpSpPr>
            <p:cNvPr id="1047" name="Google Shape;1047;g2a3ef88b8a9_0_97"/>
            <p:cNvGrpSpPr/>
            <p:nvPr/>
          </p:nvGrpSpPr>
          <p:grpSpPr>
            <a:xfrm>
              <a:off x="10446511" y="6298437"/>
              <a:ext cx="1637373" cy="559563"/>
              <a:chOff x="10393959" y="6209098"/>
              <a:chExt cx="1637373" cy="559563"/>
            </a:xfrm>
          </p:grpSpPr>
          <p:pic>
            <p:nvPicPr>
              <p:cNvPr id="1048" name="Google Shape;1048;g2a3ef88b8a9_0_9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049" name="Google Shape;1049;g2a3ef88b8a9_0_97"/>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0" name="Google Shape;1050;g2a3ef88b8a9_0_9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051" name="Google Shape;1051;g2a3ef88b8a9_0_9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052" name="Google Shape;1052;g2a3ef88b8a9_0_97"/>
          <p:cNvSpPr txBox="1"/>
          <p:nvPr/>
        </p:nvSpPr>
        <p:spPr>
          <a:xfrm>
            <a:off x="1265825" y="1587228"/>
            <a:ext cx="9517500" cy="4018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endParaRPr sz="1700" b="1">
              <a:solidFill>
                <a:schemeClr val="dk1"/>
              </a:solidFill>
              <a:latin typeface="Calibri"/>
              <a:ea typeface="Calibri"/>
              <a:cs typeface="Calibri"/>
              <a:sym typeface="Calibri"/>
            </a:endParaRPr>
          </a:p>
          <a:p>
            <a:pPr marL="457200" lvl="0" indent="-336550" algn="l" rtl="0">
              <a:lnSpc>
                <a:spcPct val="115000"/>
              </a:lnSpc>
              <a:spcBef>
                <a:spcPts val="1200"/>
              </a:spcBef>
              <a:spcAft>
                <a:spcPts val="0"/>
              </a:spcAft>
              <a:buClr>
                <a:schemeClr val="dk1"/>
              </a:buClr>
              <a:buSzPts val="1700"/>
              <a:buFont typeface="Calibri"/>
              <a:buAutoNum type="arabicPeriod"/>
            </a:pPr>
            <a:r>
              <a:rPr lang="en-US" sz="1700" b="1">
                <a:solidFill>
                  <a:schemeClr val="dk1"/>
                </a:solidFill>
                <a:latin typeface="Calibri"/>
                <a:ea typeface="Calibri"/>
                <a:cs typeface="Calibri"/>
                <a:sym typeface="Calibri"/>
              </a:rPr>
              <a:t>Advanced Feature Engineering:</a:t>
            </a:r>
            <a:endParaRPr sz="1700" b="1">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Exploring additional features or refining existing ones, especially focusing on discriminatory power for challenging classes (Class Labels 1 and 2).</a:t>
            </a:r>
            <a:endParaRPr sz="1700">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Incorporating  domain knowledge to identify novel features that might enhance the model's ability to capture complex patterns.</a:t>
            </a:r>
            <a:endParaRPr sz="17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chemeClr val="dk1"/>
              </a:buClr>
              <a:buSzPts val="1700"/>
              <a:buFont typeface="Calibri"/>
              <a:buAutoNum type="arabicPeriod"/>
            </a:pPr>
            <a:r>
              <a:rPr lang="en-US" sz="1700" b="1">
                <a:solidFill>
                  <a:schemeClr val="dk1"/>
                </a:solidFill>
                <a:latin typeface="Calibri"/>
                <a:ea typeface="Calibri"/>
                <a:cs typeface="Calibri"/>
                <a:sym typeface="Calibri"/>
              </a:rPr>
              <a:t>Data Augmentation Strategies:</a:t>
            </a:r>
            <a:endParaRPr sz="1700" b="1">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Augmenting the dataset, particularly with more instances of challenging classes (Class Labels 1 and 2), to improve the model's ability to generalize and reduce misclassifications.</a:t>
            </a:r>
            <a:endParaRPr sz="1700">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Exploring data synthesis methods or techniques that generate realistic instances of underrepresented classes.</a:t>
            </a:r>
            <a:endParaRPr sz="1700">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97d8a58cbb_0_8"/>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9" name="Google Shape;149;g297d8a58cbb_0_8"/>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50" name="Google Shape;150;g297d8a58cbb_0_8"/>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51" name="Google Shape;151;g297d8a58cbb_0_8"/>
          <p:cNvSpPr txBox="1"/>
          <p:nvPr/>
        </p:nvSpPr>
        <p:spPr>
          <a:xfrm>
            <a:off x="1555532" y="659776"/>
            <a:ext cx="9448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Basic"/>
              <a:buNone/>
            </a:pPr>
            <a:r>
              <a:rPr lang="en-US" sz="4000" b="0" i="0" u="none" strike="noStrike" cap="none">
                <a:solidFill>
                  <a:srgbClr val="000000"/>
                </a:solidFill>
                <a:latin typeface="Basic"/>
                <a:ea typeface="Basic"/>
                <a:cs typeface="Basic"/>
                <a:sym typeface="Basic"/>
              </a:rPr>
              <a:t> </a:t>
            </a:r>
            <a:r>
              <a:rPr lang="en-US" sz="4000">
                <a:latin typeface="Basic"/>
                <a:ea typeface="Basic"/>
                <a:cs typeface="Basic"/>
                <a:sym typeface="Basic"/>
              </a:rPr>
              <a:t>Dataset Features</a:t>
            </a:r>
            <a:endParaRPr sz="4000" b="0" i="0" u="none" strike="noStrike" cap="none">
              <a:solidFill>
                <a:srgbClr val="262626"/>
              </a:solidFill>
              <a:latin typeface="Basic"/>
              <a:ea typeface="Basic"/>
              <a:cs typeface="Basic"/>
              <a:sym typeface="Basic"/>
            </a:endParaRPr>
          </a:p>
        </p:txBody>
      </p:sp>
      <p:grpSp>
        <p:nvGrpSpPr>
          <p:cNvPr id="152" name="Google Shape;152;g297d8a58cbb_0_8"/>
          <p:cNvGrpSpPr/>
          <p:nvPr/>
        </p:nvGrpSpPr>
        <p:grpSpPr>
          <a:xfrm>
            <a:off x="10448403" y="6298437"/>
            <a:ext cx="1637373" cy="559563"/>
            <a:chOff x="10446511" y="6298437"/>
            <a:chExt cx="1637373" cy="559563"/>
          </a:xfrm>
        </p:grpSpPr>
        <p:grpSp>
          <p:nvGrpSpPr>
            <p:cNvPr id="153" name="Google Shape;153;g297d8a58cbb_0_8"/>
            <p:cNvGrpSpPr/>
            <p:nvPr/>
          </p:nvGrpSpPr>
          <p:grpSpPr>
            <a:xfrm>
              <a:off x="10446511" y="6298437"/>
              <a:ext cx="1637373" cy="559563"/>
              <a:chOff x="10393959" y="6209098"/>
              <a:chExt cx="1637373" cy="559563"/>
            </a:xfrm>
          </p:grpSpPr>
          <p:pic>
            <p:nvPicPr>
              <p:cNvPr id="154" name="Google Shape;154;g297d8a58cbb_0_8"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55" name="Google Shape;155;g297d8a58cbb_0_8"/>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6" name="Google Shape;156;g297d8a58cbb_0_8"/>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57" name="Google Shape;157;g297d8a58cbb_0_8"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58" name="Google Shape;158;g297d8a58cbb_0_8"/>
          <p:cNvSpPr txBox="1"/>
          <p:nvPr/>
        </p:nvSpPr>
        <p:spPr>
          <a:xfrm>
            <a:off x="1483950" y="1661400"/>
            <a:ext cx="4706400" cy="8619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2000">
              <a:latin typeface="Basic"/>
              <a:ea typeface="Basic"/>
              <a:cs typeface="Basic"/>
              <a:sym typeface="Basic"/>
            </a:endParaRPr>
          </a:p>
          <a:p>
            <a:pPr marL="0" marR="0" lvl="0" indent="0" algn="just" rtl="0">
              <a:lnSpc>
                <a:spcPct val="150000"/>
              </a:lnSpc>
              <a:spcBef>
                <a:spcPts val="0"/>
              </a:spcBef>
              <a:spcAft>
                <a:spcPts val="0"/>
              </a:spcAft>
              <a:buClr>
                <a:schemeClr val="dk1"/>
              </a:buClr>
              <a:buSzPts val="2000"/>
              <a:buFont typeface="Calibri"/>
              <a:buNone/>
            </a:pPr>
            <a:endParaRPr sz="2000" b="0" i="0" u="none" strike="noStrike" cap="none">
              <a:solidFill>
                <a:srgbClr val="000000"/>
              </a:solidFill>
              <a:latin typeface="Basic"/>
              <a:ea typeface="Basic"/>
              <a:cs typeface="Basic"/>
              <a:sym typeface="Basic"/>
            </a:endParaRPr>
          </a:p>
        </p:txBody>
      </p:sp>
      <p:sp>
        <p:nvSpPr>
          <p:cNvPr id="159" name="Google Shape;159;g297d8a58cbb_0_8"/>
          <p:cNvSpPr txBox="1"/>
          <p:nvPr/>
        </p:nvSpPr>
        <p:spPr>
          <a:xfrm>
            <a:off x="6621375" y="1747800"/>
            <a:ext cx="4501800" cy="4002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0"/>
              </a:spcAft>
              <a:buNone/>
            </a:pPr>
            <a:endParaRPr sz="2000" b="0" i="0" u="none" strike="noStrike" cap="none">
              <a:solidFill>
                <a:srgbClr val="000000"/>
              </a:solidFill>
              <a:latin typeface="Basic"/>
              <a:ea typeface="Basic"/>
              <a:cs typeface="Basic"/>
              <a:sym typeface="Basic"/>
            </a:endParaRPr>
          </a:p>
        </p:txBody>
      </p:sp>
      <p:graphicFrame>
        <p:nvGraphicFramePr>
          <p:cNvPr id="160" name="Google Shape;160;g297d8a58cbb_0_8"/>
          <p:cNvGraphicFramePr/>
          <p:nvPr/>
        </p:nvGraphicFramePr>
        <p:xfrm>
          <a:off x="1123975" y="1467788"/>
          <a:ext cx="9693100" cy="4861782"/>
        </p:xfrm>
        <a:graphic>
          <a:graphicData uri="http://schemas.openxmlformats.org/drawingml/2006/table">
            <a:tbl>
              <a:tblPr>
                <a:noFill/>
                <a:tableStyleId>{E0066242-7861-4755-AF23-6DE9F03CECC8}</a:tableStyleId>
              </a:tblPr>
              <a:tblGrid>
                <a:gridCol w="2747450">
                  <a:extLst>
                    <a:ext uri="{9D8B030D-6E8A-4147-A177-3AD203B41FA5}">
                      <a16:colId xmlns:a16="http://schemas.microsoft.com/office/drawing/2014/main" val="20000"/>
                    </a:ext>
                  </a:extLst>
                </a:gridCol>
                <a:gridCol w="6945650">
                  <a:extLst>
                    <a:ext uri="{9D8B030D-6E8A-4147-A177-3AD203B41FA5}">
                      <a16:colId xmlns:a16="http://schemas.microsoft.com/office/drawing/2014/main" val="20001"/>
                    </a:ext>
                  </a:extLst>
                </a:gridCol>
              </a:tblGrid>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Tot_chole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FF"/>
                    </a:solidFill>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total cholesterol (mg/dL)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0"/>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HDL_chole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High-Density Lipoprotein cholesterol (mg/dL)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LDL_chole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Low-Density Lipoprotein cholesterol (mg/dL)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Triglyceride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triglyceride (mg/dL)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Hemoglobin</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hemoglobin (g/dL)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823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Urine_protein</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protein in urine, 1 (-), 2 (+/-), 3 (+1), 4 (+2), 5 (+3), 6 (+4)</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5"/>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Serum_creatinine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serum (blood) creatinine (mg/dL)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823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SGOT_AST</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Serum Glutamate Oxaloacetate Transaminase Aspartate Transaminase (IU/L)</a:t>
                      </a:r>
                      <a:endParaRPr>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823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SGOT_ALT</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Serum Glutamate Oxaloacetate Transaminase Alanine Transaminase (IU/L)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Gamma_GTP</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γ-Glutamyl Transpeptidase (IU/L)</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71820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SMK_stat_type_cd</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Smoking state, 1 (never), 2 (used to smoke but quit), 3 (still smoke)</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10"/>
                  </a:ext>
                </a:extLst>
              </a:tr>
              <a:tr h="298850">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DRK_YN</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700">
                          <a:latin typeface="Verdana"/>
                          <a:ea typeface="Verdana"/>
                          <a:cs typeface="Verdana"/>
                          <a:sym typeface="Verdana"/>
                        </a:rPr>
                        <a:t>Drinker or Not</a:t>
                      </a:r>
                      <a:endParaRPr sz="1700">
                        <a:latin typeface="Verdana"/>
                        <a:ea typeface="Verdana"/>
                        <a:cs typeface="Verdana"/>
                        <a:sym typeface="Verdana"/>
                      </a:endParaRPr>
                    </a:p>
                  </a:txBody>
                  <a:tcPr marL="9525" marR="9525" marT="9525" marB="95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a3ef88b8a9_0_112"/>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8" name="Google Shape;1058;g2a3ef88b8a9_0_112"/>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59" name="Google Shape;1059;g2a3ef88b8a9_0_112"/>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60" name="Google Shape;1060;g2a3ef88b8a9_0_112"/>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Recommendation &amp; Future Work</a:t>
            </a:r>
            <a:endParaRPr sz="4000">
              <a:latin typeface="Basic"/>
              <a:ea typeface="Basic"/>
              <a:cs typeface="Basic"/>
              <a:sym typeface="Basic"/>
            </a:endParaRPr>
          </a:p>
        </p:txBody>
      </p:sp>
      <p:grpSp>
        <p:nvGrpSpPr>
          <p:cNvPr id="1061" name="Google Shape;1061;g2a3ef88b8a9_0_112"/>
          <p:cNvGrpSpPr/>
          <p:nvPr/>
        </p:nvGrpSpPr>
        <p:grpSpPr>
          <a:xfrm>
            <a:off x="10448403" y="6298437"/>
            <a:ext cx="1637373" cy="559563"/>
            <a:chOff x="10446511" y="6298437"/>
            <a:chExt cx="1637373" cy="559563"/>
          </a:xfrm>
        </p:grpSpPr>
        <p:grpSp>
          <p:nvGrpSpPr>
            <p:cNvPr id="1062" name="Google Shape;1062;g2a3ef88b8a9_0_112"/>
            <p:cNvGrpSpPr/>
            <p:nvPr/>
          </p:nvGrpSpPr>
          <p:grpSpPr>
            <a:xfrm>
              <a:off x="10446511" y="6298437"/>
              <a:ext cx="1637373" cy="559563"/>
              <a:chOff x="10393959" y="6209098"/>
              <a:chExt cx="1637373" cy="559563"/>
            </a:xfrm>
          </p:grpSpPr>
          <p:pic>
            <p:nvPicPr>
              <p:cNvPr id="1063" name="Google Shape;1063;g2a3ef88b8a9_0_112"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064" name="Google Shape;1064;g2a3ef88b8a9_0_112"/>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65" name="Google Shape;1065;g2a3ef88b8a9_0_112"/>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066" name="Google Shape;1066;g2a3ef88b8a9_0_112"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067" name="Google Shape;1067;g2a3ef88b8a9_0_112"/>
          <p:cNvSpPr txBox="1"/>
          <p:nvPr/>
        </p:nvSpPr>
        <p:spPr>
          <a:xfrm>
            <a:off x="1265825" y="1587228"/>
            <a:ext cx="9517500" cy="3878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endParaRPr sz="1700" b="1">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700" b="1">
                <a:solidFill>
                  <a:schemeClr val="dk1"/>
                </a:solidFill>
                <a:latin typeface="Calibri"/>
                <a:ea typeface="Calibri"/>
                <a:cs typeface="Calibri"/>
                <a:sym typeface="Calibri"/>
              </a:rPr>
              <a:t>3.      Advanced Model Exploration:</a:t>
            </a:r>
            <a:endParaRPr sz="1700" b="1">
              <a:solidFill>
                <a:schemeClr val="dk1"/>
              </a:solidFill>
              <a:latin typeface="Calibri"/>
              <a:ea typeface="Calibri"/>
              <a:cs typeface="Calibri"/>
              <a:sym typeface="Calibri"/>
            </a:endParaRPr>
          </a:p>
          <a:p>
            <a:pPr marL="914400" lvl="1" indent="-336550" algn="l" rtl="0">
              <a:lnSpc>
                <a:spcPct val="115000"/>
              </a:lnSpc>
              <a:spcBef>
                <a:spcPts val="120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Investigating the application of advanced machine learning models, such as deep learning architectures (e.g., neural networks), to ascertain whether complex relationships can be better captured.</a:t>
            </a:r>
            <a:endParaRPr sz="1700">
              <a:solidFill>
                <a:schemeClr val="dk1"/>
              </a:solidFill>
              <a:latin typeface="Calibri"/>
              <a:ea typeface="Calibri"/>
              <a:cs typeface="Calibri"/>
              <a:sym typeface="Calibri"/>
            </a:endParaRPr>
          </a:p>
          <a:p>
            <a:pPr marL="914400" lvl="1" indent="-336550" algn="l" rtl="0">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Experimenting with ensemble techniques or novel algorithms that might provide improvements in model performance and robustness.</a:t>
            </a:r>
            <a:endParaRPr sz="170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17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700" b="1">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37"/>
          <p:cNvSpPr/>
          <p:nvPr/>
        </p:nvSpPr>
        <p:spPr>
          <a:xfrm rot="5400000">
            <a:off x="11086857" y="36413"/>
            <a:ext cx="694481" cy="621654"/>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73" name="Google Shape;1073;p37"/>
          <p:cNvSpPr txBox="1"/>
          <p:nvPr/>
        </p:nvSpPr>
        <p:spPr>
          <a:xfrm>
            <a:off x="1187669" y="430924"/>
            <a:ext cx="343688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074" name="Google Shape;1074;p37"/>
          <p:cNvSpPr txBox="1"/>
          <p:nvPr/>
        </p:nvSpPr>
        <p:spPr>
          <a:xfrm>
            <a:off x="262760" y="5076497"/>
            <a:ext cx="59278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075" name="Google Shape;1075;p37"/>
          <p:cNvSpPr/>
          <p:nvPr/>
        </p:nvSpPr>
        <p:spPr>
          <a:xfrm>
            <a:off x="0" y="-1"/>
            <a:ext cx="3279228" cy="325186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6" name="Google Shape;1076;p37"/>
          <p:cNvSpPr/>
          <p:nvPr/>
        </p:nvSpPr>
        <p:spPr>
          <a:xfrm rot="10800000">
            <a:off x="8912772" y="3606140"/>
            <a:ext cx="3279228" cy="3251860"/>
          </a:xfrm>
          <a:prstGeom prst="halfFrame">
            <a:avLst>
              <a:gd name="adj1" fmla="val 7229"/>
              <a:gd name="adj2" fmla="val 7008"/>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7" name="Google Shape;1077;p37"/>
          <p:cNvSpPr txBox="1"/>
          <p:nvPr/>
        </p:nvSpPr>
        <p:spPr>
          <a:xfrm>
            <a:off x="3150715" y="2912782"/>
            <a:ext cx="628518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Verdana"/>
              <a:buNone/>
            </a:pPr>
            <a:r>
              <a:rPr lang="en-US" sz="4000" b="0" i="0" u="none" strike="noStrike" cap="none">
                <a:solidFill>
                  <a:srgbClr val="000000"/>
                </a:solidFill>
                <a:latin typeface="Verdana"/>
                <a:ea typeface="Verdana"/>
                <a:cs typeface="Verdana"/>
                <a:sym typeface="Verdana"/>
              </a:rPr>
              <a:t>       </a:t>
            </a:r>
            <a:r>
              <a:rPr lang="en-US" sz="4000" b="0" i="0" u="none" strike="noStrike" cap="none">
                <a:solidFill>
                  <a:srgbClr val="262626"/>
                </a:solidFill>
                <a:latin typeface="Basic"/>
                <a:ea typeface="Basic"/>
                <a:cs typeface="Basic"/>
                <a:sym typeface="Basic"/>
              </a:rPr>
              <a:t>Thank You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p:nvPr/>
        </p:nvSpPr>
        <p:spPr>
          <a:xfrm rot="5400000">
            <a:off x="11086857" y="36413"/>
            <a:ext cx="694481" cy="621654"/>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6" name="Google Shape;166;p7"/>
          <p:cNvSpPr txBox="1"/>
          <p:nvPr/>
        </p:nvSpPr>
        <p:spPr>
          <a:xfrm>
            <a:off x="1187669" y="430924"/>
            <a:ext cx="343688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167" name="Google Shape;167;p7"/>
          <p:cNvSpPr txBox="1"/>
          <p:nvPr/>
        </p:nvSpPr>
        <p:spPr>
          <a:xfrm>
            <a:off x="262760" y="5076497"/>
            <a:ext cx="59278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168" name="Google Shape;168;p7"/>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&amp; EDA</a:t>
            </a:r>
            <a:endParaRPr sz="4000">
              <a:latin typeface="Basic"/>
              <a:ea typeface="Basic"/>
              <a:cs typeface="Basic"/>
              <a:sym typeface="Basic"/>
            </a:endParaRPr>
          </a:p>
        </p:txBody>
      </p:sp>
      <p:grpSp>
        <p:nvGrpSpPr>
          <p:cNvPr id="169" name="Google Shape;169;p7"/>
          <p:cNvGrpSpPr/>
          <p:nvPr/>
        </p:nvGrpSpPr>
        <p:grpSpPr>
          <a:xfrm>
            <a:off x="10448403" y="6298437"/>
            <a:ext cx="1637373" cy="559563"/>
            <a:chOff x="10446511" y="6298437"/>
            <a:chExt cx="1637373" cy="559563"/>
          </a:xfrm>
        </p:grpSpPr>
        <p:grpSp>
          <p:nvGrpSpPr>
            <p:cNvPr id="170" name="Google Shape;170;p7"/>
            <p:cNvGrpSpPr/>
            <p:nvPr/>
          </p:nvGrpSpPr>
          <p:grpSpPr>
            <a:xfrm>
              <a:off x="10446511" y="6298437"/>
              <a:ext cx="1637373" cy="559563"/>
              <a:chOff x="10393959" y="6209098"/>
              <a:chExt cx="1637373" cy="559563"/>
            </a:xfrm>
          </p:grpSpPr>
          <p:pic>
            <p:nvPicPr>
              <p:cNvPr id="171" name="Google Shape;171;p7"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172" name="Google Shape;172;p7"/>
              <p:cNvSpPr/>
              <p:nvPr/>
            </p:nvSpPr>
            <p:spPr>
              <a:xfrm>
                <a:off x="10423249" y="6209098"/>
                <a:ext cx="1608083" cy="46644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3" name="Google Shape;173;p7"/>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174" name="Google Shape;174;p7"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175" name="Google Shape;175;p7"/>
          <p:cNvSpPr txBox="1"/>
          <p:nvPr/>
        </p:nvSpPr>
        <p:spPr>
          <a:xfrm>
            <a:off x="1371600" y="1546187"/>
            <a:ext cx="9448800" cy="5937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Char char="●"/>
            </a:pPr>
            <a:r>
              <a:rPr lang="en-US" sz="2000" b="1">
                <a:solidFill>
                  <a:schemeClr val="dk1"/>
                </a:solidFill>
              </a:rPr>
              <a:t>Data cleaning:</a:t>
            </a:r>
            <a:r>
              <a:rPr lang="en-US" sz="2000">
                <a:solidFill>
                  <a:schemeClr val="dk1"/>
                </a:solidFill>
              </a:rPr>
              <a:t>.</a:t>
            </a:r>
            <a:br>
              <a:rPr lang="en-US" sz="2000">
                <a:solidFill>
                  <a:schemeClr val="dk1"/>
                </a:solidFill>
              </a:rPr>
            </a:br>
            <a:r>
              <a:rPr lang="en-US" sz="2000">
                <a:solidFill>
                  <a:schemeClr val="dk1"/>
                </a:solidFill>
              </a:rPr>
              <a:t>No instance with missing data.</a:t>
            </a:r>
            <a:endParaRPr sz="2000">
              <a:solidFill>
                <a:schemeClr val="dk1"/>
              </a:solidFill>
            </a:endParaRPr>
          </a:p>
          <a:p>
            <a:pPr marL="457200" marR="0" lvl="0" indent="0" algn="l" rtl="0">
              <a:lnSpc>
                <a:spcPct val="150000"/>
              </a:lnSpc>
              <a:spcBef>
                <a:spcPts val="0"/>
              </a:spcBef>
              <a:spcAft>
                <a:spcPts val="0"/>
              </a:spcAft>
              <a:buNone/>
            </a:pPr>
            <a:r>
              <a:rPr lang="en-US" sz="2000">
                <a:solidFill>
                  <a:schemeClr val="dk1"/>
                </a:solidFill>
              </a:rPr>
              <a:t>No instance with duplicate rows</a:t>
            </a:r>
            <a:endParaRPr sz="2000">
              <a:solidFill>
                <a:schemeClr val="dk1"/>
              </a:solidFill>
            </a:endParaRPr>
          </a:p>
          <a:p>
            <a:pPr marL="457200" marR="0" lvl="0" indent="-355600" algn="l" rtl="0">
              <a:lnSpc>
                <a:spcPct val="150000"/>
              </a:lnSpc>
              <a:spcBef>
                <a:spcPts val="0"/>
              </a:spcBef>
              <a:spcAft>
                <a:spcPts val="0"/>
              </a:spcAft>
              <a:buClr>
                <a:schemeClr val="dk1"/>
              </a:buClr>
              <a:buSzPts val="2000"/>
              <a:buChar char="●"/>
            </a:pPr>
            <a:r>
              <a:rPr lang="en-US" sz="2000">
                <a:solidFill>
                  <a:schemeClr val="dk1"/>
                </a:solidFill>
              </a:rPr>
              <a:t>Anomaly Detection</a:t>
            </a:r>
            <a:endParaRPr sz="2000">
              <a:solidFill>
                <a:schemeClr val="dk1"/>
              </a:solidFill>
            </a:endParaRPr>
          </a:p>
          <a:p>
            <a:pPr marL="457200" marR="0" lvl="0" indent="-368300" algn="l" rtl="0">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Columns like waistline, HDL_chole, LDL_chole, triglyceride has anomalies.</a:t>
            </a:r>
            <a:endParaRPr sz="2200">
              <a:solidFill>
                <a:schemeClr val="dk1"/>
              </a:solidFill>
              <a:latin typeface="Calibri"/>
              <a:ea typeface="Calibri"/>
              <a:cs typeface="Calibri"/>
              <a:sym typeface="Calibri"/>
            </a:endParaRPr>
          </a:p>
          <a:p>
            <a:pPr marL="457200" lvl="0" indent="-368300" algn="l" rtl="0">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Z-Scores are used for outlier detection, with values significantly higher (greater than a predefined threshold) or lower (less than the negative of the threshold) suggesting potential outliers in the dataset.</a:t>
            </a:r>
            <a:endParaRPr sz="2200">
              <a:solidFill>
                <a:schemeClr val="dk1"/>
              </a:solidFill>
              <a:latin typeface="Calibri"/>
              <a:ea typeface="Calibri"/>
              <a:cs typeface="Calibri"/>
              <a:sym typeface="Calibri"/>
            </a:endParaRPr>
          </a:p>
          <a:p>
            <a:pPr marL="457200" lvl="0" indent="-368300" algn="l" rtl="0">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About 5604 entries were removed due to the removal of outliers</a:t>
            </a:r>
            <a:endParaRPr sz="22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4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97d8a58cbb_0_30"/>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3" name="Google Shape;213;g297d8a58cbb_0_30"/>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14" name="Google Shape;214;g297d8a58cbb_0_30"/>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15" name="Google Shape;215;g297d8a58cbb_0_30"/>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 &amp; EDA</a:t>
            </a:r>
            <a:endParaRPr sz="4000">
              <a:latin typeface="Basic"/>
              <a:ea typeface="Basic"/>
              <a:cs typeface="Basic"/>
              <a:sym typeface="Basic"/>
            </a:endParaRPr>
          </a:p>
        </p:txBody>
      </p:sp>
      <p:grpSp>
        <p:nvGrpSpPr>
          <p:cNvPr id="216" name="Google Shape;216;g297d8a58cbb_0_30"/>
          <p:cNvGrpSpPr/>
          <p:nvPr/>
        </p:nvGrpSpPr>
        <p:grpSpPr>
          <a:xfrm>
            <a:off x="10448403" y="6298437"/>
            <a:ext cx="1637373" cy="559563"/>
            <a:chOff x="10446511" y="6298437"/>
            <a:chExt cx="1637373" cy="559563"/>
          </a:xfrm>
        </p:grpSpPr>
        <p:grpSp>
          <p:nvGrpSpPr>
            <p:cNvPr id="217" name="Google Shape;217;g297d8a58cbb_0_30"/>
            <p:cNvGrpSpPr/>
            <p:nvPr/>
          </p:nvGrpSpPr>
          <p:grpSpPr>
            <a:xfrm>
              <a:off x="10446511" y="6298437"/>
              <a:ext cx="1637373" cy="559563"/>
              <a:chOff x="10393959" y="6209098"/>
              <a:chExt cx="1637373" cy="559563"/>
            </a:xfrm>
          </p:grpSpPr>
          <p:pic>
            <p:nvPicPr>
              <p:cNvPr id="218" name="Google Shape;218;g297d8a58cbb_0_30"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19" name="Google Shape;219;g297d8a58cbb_0_30"/>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0" name="Google Shape;220;g297d8a58cbb_0_30"/>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221" name="Google Shape;221;g297d8a58cbb_0_30"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222" name="Google Shape;222;g297d8a58cbb_0_30"/>
          <p:cNvSpPr txBox="1"/>
          <p:nvPr/>
        </p:nvSpPr>
        <p:spPr>
          <a:xfrm>
            <a:off x="1371600" y="1546187"/>
            <a:ext cx="9448800" cy="1943400"/>
          </a:xfrm>
          <a:prstGeom prst="rect">
            <a:avLst/>
          </a:prstGeom>
          <a:noFill/>
          <a:ln>
            <a:noFill/>
          </a:ln>
        </p:spPr>
        <p:txBody>
          <a:bodyPr spcFirstLastPara="1" wrap="square" lIns="91425" tIns="45700" rIns="91425" bIns="45700" anchor="t" anchorCtr="0">
            <a:spAutoFit/>
          </a:bodyPr>
          <a:lstStyle/>
          <a:p>
            <a:pPr marL="457200" lvl="0" indent="-358775" algn="l" rtl="0">
              <a:lnSpc>
                <a:spcPct val="150000"/>
              </a:lnSpc>
              <a:spcBef>
                <a:spcPts val="0"/>
              </a:spcBef>
              <a:spcAft>
                <a:spcPts val="0"/>
              </a:spcAft>
              <a:buClr>
                <a:schemeClr val="dk1"/>
              </a:buClr>
              <a:buSzPts val="2050"/>
              <a:buChar char="●"/>
            </a:pPr>
            <a:r>
              <a:rPr lang="en-US" sz="2050">
                <a:solidFill>
                  <a:schemeClr val="dk1"/>
                </a:solidFill>
              </a:rPr>
              <a:t>Balanced or imbalanced data?</a:t>
            </a: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223" name="Google Shape;223;g297d8a58cbb_0_30"/>
          <p:cNvPicPr preferRelativeResize="0"/>
          <p:nvPr/>
        </p:nvPicPr>
        <p:blipFill>
          <a:blip r:embed="rId5">
            <a:alphaModFix/>
          </a:blip>
          <a:stretch>
            <a:fillRect/>
          </a:stretch>
        </p:blipFill>
        <p:spPr>
          <a:xfrm>
            <a:off x="3760475" y="2428676"/>
            <a:ext cx="5265677" cy="3949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97d8a58cbb_0_46"/>
          <p:cNvSpPr/>
          <p:nvPr/>
        </p:nvSpPr>
        <p:spPr>
          <a:xfrm rot="5400000">
            <a:off x="11086875" y="36449"/>
            <a:ext cx="694500" cy="621600"/>
          </a:xfrm>
          <a:prstGeom prst="homePlate">
            <a:avLst>
              <a:gd name="adj" fmla="val 35554"/>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 name="Google Shape;229;g297d8a58cbb_0_46"/>
          <p:cNvSpPr txBox="1"/>
          <p:nvPr/>
        </p:nvSpPr>
        <p:spPr>
          <a:xfrm>
            <a:off x="1187669" y="430924"/>
            <a:ext cx="343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Verdana"/>
              <a:buNone/>
            </a:pPr>
            <a:r>
              <a:rPr lang="en-US" sz="4400" b="0" i="0" u="none" strike="noStrike" cap="none">
                <a:solidFill>
                  <a:srgbClr val="FFFFFF"/>
                </a:solidFill>
                <a:latin typeface="Verdana"/>
                <a:ea typeface="Verdana"/>
                <a:cs typeface="Verdana"/>
                <a:sym typeface="Verdana"/>
              </a:rPr>
              <a:t>    Predictis</a:t>
            </a:r>
            <a:endParaRPr sz="1400" b="0" i="0" u="none" strike="noStrike" cap="none">
              <a:solidFill>
                <a:srgbClr val="000000"/>
              </a:solidFill>
              <a:latin typeface="Arial"/>
              <a:ea typeface="Arial"/>
              <a:cs typeface="Arial"/>
              <a:sym typeface="Arial"/>
            </a:endParaRPr>
          </a:p>
        </p:txBody>
      </p:sp>
      <p:sp>
        <p:nvSpPr>
          <p:cNvPr id="230" name="Google Shape;230;g297d8a58cbb_0_46"/>
          <p:cNvSpPr txBox="1"/>
          <p:nvPr/>
        </p:nvSpPr>
        <p:spPr>
          <a:xfrm>
            <a:off x="262760" y="5076497"/>
            <a:ext cx="5927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 Medical Decision Making Daignosis System</a:t>
            </a:r>
            <a:endParaRPr sz="1400" b="0" i="0" u="none" strike="noStrike" cap="none">
              <a:solidFill>
                <a:srgbClr val="000000"/>
              </a:solidFill>
              <a:latin typeface="Arial"/>
              <a:ea typeface="Arial"/>
              <a:cs typeface="Arial"/>
              <a:sym typeface="Arial"/>
            </a:endParaRPr>
          </a:p>
        </p:txBody>
      </p:sp>
      <p:sp>
        <p:nvSpPr>
          <p:cNvPr id="231" name="Google Shape;231;g297d8a58cbb_0_46"/>
          <p:cNvSpPr txBox="1"/>
          <p:nvPr/>
        </p:nvSpPr>
        <p:spPr>
          <a:xfrm>
            <a:off x="1555532" y="587425"/>
            <a:ext cx="9448800" cy="7080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en-US" sz="4000">
                <a:latin typeface="Basic"/>
                <a:ea typeface="Basic"/>
                <a:cs typeface="Basic"/>
                <a:sym typeface="Basic"/>
              </a:rPr>
              <a:t>Phase 1: Data Preprocessing</a:t>
            </a:r>
            <a:endParaRPr sz="4000">
              <a:latin typeface="Basic"/>
              <a:ea typeface="Basic"/>
              <a:cs typeface="Basic"/>
              <a:sym typeface="Basic"/>
            </a:endParaRPr>
          </a:p>
        </p:txBody>
      </p:sp>
      <p:grpSp>
        <p:nvGrpSpPr>
          <p:cNvPr id="232" name="Google Shape;232;g297d8a58cbb_0_46"/>
          <p:cNvGrpSpPr/>
          <p:nvPr/>
        </p:nvGrpSpPr>
        <p:grpSpPr>
          <a:xfrm>
            <a:off x="10448403" y="6298437"/>
            <a:ext cx="1637373" cy="559563"/>
            <a:chOff x="10446511" y="6298437"/>
            <a:chExt cx="1637373" cy="559563"/>
          </a:xfrm>
        </p:grpSpPr>
        <p:grpSp>
          <p:nvGrpSpPr>
            <p:cNvPr id="233" name="Google Shape;233;g297d8a58cbb_0_46"/>
            <p:cNvGrpSpPr/>
            <p:nvPr/>
          </p:nvGrpSpPr>
          <p:grpSpPr>
            <a:xfrm>
              <a:off x="10446511" y="6298437"/>
              <a:ext cx="1637373" cy="559563"/>
              <a:chOff x="10393959" y="6209098"/>
              <a:chExt cx="1637373" cy="559563"/>
            </a:xfrm>
          </p:grpSpPr>
          <p:pic>
            <p:nvPicPr>
              <p:cNvPr id="234" name="Google Shape;234;g297d8a58cbb_0_46" descr="Signal"/>
              <p:cNvPicPr preferRelativeResize="0"/>
              <p:nvPr/>
            </p:nvPicPr>
            <p:blipFill rotWithShape="1">
              <a:blip r:embed="rId3">
                <a:alphaModFix/>
              </a:blip>
              <a:srcRect/>
              <a:stretch/>
            </p:blipFill>
            <p:spPr>
              <a:xfrm>
                <a:off x="11458518" y="6302664"/>
                <a:ext cx="572814" cy="465997"/>
              </a:xfrm>
              <a:prstGeom prst="rect">
                <a:avLst/>
              </a:prstGeom>
              <a:noFill/>
              <a:ln>
                <a:noFill/>
              </a:ln>
            </p:spPr>
          </p:pic>
          <p:sp>
            <p:nvSpPr>
              <p:cNvPr id="235" name="Google Shape;235;g297d8a58cbb_0_46"/>
              <p:cNvSpPr/>
              <p:nvPr/>
            </p:nvSpPr>
            <p:spPr>
              <a:xfrm>
                <a:off x="10423249" y="6209098"/>
                <a:ext cx="1608000" cy="466500"/>
              </a:xfrm>
              <a:prstGeom prst="roundRect">
                <a:avLst>
                  <a:gd name="adj" fmla="val 16667"/>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6" name="Google Shape;236;g297d8a58cbb_0_46"/>
              <p:cNvSpPr txBox="1"/>
              <p:nvPr/>
            </p:nvSpPr>
            <p:spPr>
              <a:xfrm>
                <a:off x="10393959" y="6281929"/>
                <a:ext cx="115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Verdana"/>
                  <a:buNone/>
                </a:pPr>
                <a:endParaRPr sz="1400" b="0" i="0" u="none" strike="noStrike" cap="none">
                  <a:solidFill>
                    <a:srgbClr val="000000"/>
                  </a:solidFill>
                  <a:latin typeface="Arial"/>
                  <a:ea typeface="Arial"/>
                  <a:cs typeface="Arial"/>
                  <a:sym typeface="Arial"/>
                </a:endParaRPr>
              </a:p>
            </p:txBody>
          </p:sp>
        </p:grpSp>
        <p:pic>
          <p:nvPicPr>
            <p:cNvPr id="237" name="Google Shape;237;g297d8a58cbb_0_46" descr="analytics, logo, logos icon"/>
            <p:cNvPicPr preferRelativeResize="0"/>
            <p:nvPr/>
          </p:nvPicPr>
          <p:blipFill rotWithShape="1">
            <a:blip r:embed="rId4">
              <a:alphaModFix/>
            </a:blip>
            <a:srcRect/>
            <a:stretch/>
          </p:blipFill>
          <p:spPr>
            <a:xfrm>
              <a:off x="11566714" y="6346991"/>
              <a:ext cx="369332" cy="369332"/>
            </a:xfrm>
            <a:prstGeom prst="rect">
              <a:avLst/>
            </a:prstGeom>
            <a:noFill/>
            <a:ln>
              <a:noFill/>
            </a:ln>
          </p:spPr>
        </p:pic>
      </p:grpSp>
      <p:sp>
        <p:nvSpPr>
          <p:cNvPr id="238" name="Google Shape;238;g297d8a58cbb_0_46"/>
          <p:cNvSpPr txBox="1"/>
          <p:nvPr/>
        </p:nvSpPr>
        <p:spPr>
          <a:xfrm>
            <a:off x="1371600" y="1546187"/>
            <a:ext cx="9448800" cy="3340200"/>
          </a:xfrm>
          <a:prstGeom prst="rect">
            <a:avLst/>
          </a:prstGeom>
          <a:noFill/>
          <a:ln>
            <a:noFill/>
          </a:ln>
        </p:spPr>
        <p:txBody>
          <a:bodyPr spcFirstLastPara="1" wrap="square" lIns="91425" tIns="45700" rIns="91425" bIns="45700" anchor="t" anchorCtr="0">
            <a:spAutoFit/>
          </a:bodyPr>
          <a:lstStyle/>
          <a:p>
            <a:pPr marL="457200" lvl="0" indent="-358775" algn="l" rtl="0">
              <a:lnSpc>
                <a:spcPct val="150000"/>
              </a:lnSpc>
              <a:spcBef>
                <a:spcPts val="0"/>
              </a:spcBef>
              <a:spcAft>
                <a:spcPts val="0"/>
              </a:spcAft>
              <a:buClr>
                <a:schemeClr val="dk1"/>
              </a:buClr>
              <a:buSzPts val="2050"/>
              <a:buChar char="●"/>
            </a:pPr>
            <a:r>
              <a:rPr lang="en-US" sz="2050">
                <a:solidFill>
                  <a:schemeClr val="dk1"/>
                </a:solidFill>
              </a:rPr>
              <a:t>Downsampled dataset:</a:t>
            </a:r>
            <a:br>
              <a:rPr lang="en-US" sz="2050">
                <a:solidFill>
                  <a:schemeClr val="dk1"/>
                </a:solidFill>
              </a:rPr>
            </a:br>
            <a:r>
              <a:rPr lang="en-US" sz="1950">
                <a:solidFill>
                  <a:schemeClr val="dk1"/>
                </a:solidFill>
              </a:rPr>
              <a:t>Before balancing: (54396, 24)  After balancing: (31962, 24), removed: 22,434</a:t>
            </a:r>
            <a:endParaRPr sz="1950">
              <a:solidFill>
                <a:schemeClr val="dk1"/>
              </a:solidFill>
            </a:endParaRPr>
          </a:p>
          <a:p>
            <a:pPr marL="914400" lvl="0" indent="0" algn="l" rtl="0">
              <a:lnSpc>
                <a:spcPct val="150000"/>
              </a:lnSpc>
              <a:spcBef>
                <a:spcPts val="0"/>
              </a:spcBef>
              <a:spcAft>
                <a:spcPts val="0"/>
              </a:spcAft>
              <a:buNone/>
            </a:pPr>
            <a:br>
              <a:rPr lang="en-US" sz="2050">
                <a:solidFill>
                  <a:schemeClr val="dk1"/>
                </a:solidFill>
              </a:rPr>
            </a:br>
            <a:endParaRPr sz="2050">
              <a:solidFill>
                <a:schemeClr val="dk1"/>
              </a:solidFill>
            </a:endParaRPr>
          </a:p>
          <a:p>
            <a:pPr marL="914400" lvl="0" indent="0" algn="l" rtl="0">
              <a:lnSpc>
                <a:spcPct val="150000"/>
              </a:lnSpc>
              <a:spcBef>
                <a:spcPts val="0"/>
              </a:spcBef>
              <a:spcAft>
                <a:spcPts val="0"/>
              </a:spcAft>
              <a:buNone/>
            </a:pPr>
            <a:endParaRPr sz="2050">
              <a:solidFill>
                <a:schemeClr val="dk1"/>
              </a:solidFill>
            </a:endParaRPr>
          </a:p>
          <a:p>
            <a:pPr marL="457200" marR="0" lvl="0" indent="0" algn="l" rtl="0">
              <a:lnSpc>
                <a:spcPct val="150000"/>
              </a:lnSpc>
              <a:spcBef>
                <a:spcPts val="0"/>
              </a:spcBef>
              <a:spcAft>
                <a:spcPts val="0"/>
              </a:spcAft>
              <a:buNone/>
            </a:pPr>
            <a:endParaRPr sz="2550">
              <a:solidFill>
                <a:schemeClr val="dk1"/>
              </a:solidFill>
            </a:endParaRPr>
          </a:p>
          <a:p>
            <a:pPr marL="457200" marR="0" lvl="0" indent="0" algn="l" rtl="0">
              <a:lnSpc>
                <a:spcPct val="150000"/>
              </a:lnSpc>
              <a:spcBef>
                <a:spcPts val="0"/>
              </a:spcBef>
              <a:spcAft>
                <a:spcPts val="0"/>
              </a:spcAft>
              <a:buNone/>
            </a:pPr>
            <a:endParaRPr sz="2050">
              <a:solidFill>
                <a:schemeClr val="dk1"/>
              </a:solidFill>
            </a:endParaRPr>
          </a:p>
        </p:txBody>
      </p:sp>
      <p:pic>
        <p:nvPicPr>
          <p:cNvPr id="239" name="Google Shape;239;g297d8a58cbb_0_46"/>
          <p:cNvPicPr preferRelativeResize="0"/>
          <p:nvPr/>
        </p:nvPicPr>
        <p:blipFill>
          <a:blip r:embed="rId5">
            <a:alphaModFix/>
          </a:blip>
          <a:stretch>
            <a:fillRect/>
          </a:stretch>
        </p:blipFill>
        <p:spPr>
          <a:xfrm>
            <a:off x="3246125" y="2543150"/>
            <a:ext cx="5614973" cy="384907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3925</Words>
  <Application>Microsoft Office PowerPoint</Application>
  <PresentationFormat>Widescreen</PresentationFormat>
  <Paragraphs>655</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Calibri</vt:lpstr>
      <vt:lpstr>Arial</vt:lpstr>
      <vt:lpstr>Courier New</vt:lpstr>
      <vt:lpstr>Verdana</vt:lpstr>
      <vt:lpstr>Basic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Kazi Rafid Raiyan</dc:creator>
  <cp:lastModifiedBy>Mitra, Shutonu</cp:lastModifiedBy>
  <cp:revision>2</cp:revision>
  <dcterms:created xsi:type="dcterms:W3CDTF">2020-08-15T14:28:46Z</dcterms:created>
  <dcterms:modified xsi:type="dcterms:W3CDTF">2023-12-09T01:55:12Z</dcterms:modified>
</cp:coreProperties>
</file>